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7"/>
      <p:bold r:id="rId28"/>
      <p:italic r:id="rId29"/>
      <p:boldItalic r:id="rId30"/>
    </p:embeddedFont>
    <p:embeddedFont>
      <p:font typeface="Helvetica Neue" panose="020B0604020202020204" charset="0"/>
      <p:regular r:id="rId31"/>
      <p:bold r:id="rId32"/>
      <p:italic r:id="rId33"/>
      <p:boldItalic r:id="rId34"/>
    </p:embeddedFont>
    <p:embeddedFont>
      <p:font typeface="Impact" panose="020B0806030902050204" pitchFamily="34" charset="0"/>
      <p:regular r:id="rId35"/>
    </p:embeddedFont>
    <p:embeddedFont>
      <p:font typeface="Lato" panose="020B0604020202020204" charset="0"/>
      <p:regular r:id="rId36"/>
      <p:bold r:id="rId37"/>
      <p:italic r:id="rId38"/>
      <p:boldItalic r:id="rId39"/>
    </p:embeddedFont>
    <p:embeddedFont>
      <p:font typeface="Oswald" panose="020B0604020202020204" charset="0"/>
      <p:regular r:id="rId40"/>
      <p:bold r:id="rId41"/>
    </p:embeddedFont>
    <p:embeddedFont>
      <p:font typeface="Roboto" panose="020B0604020202020204" charset="0"/>
      <p:regular r:id="rId42"/>
      <p:bold r:id="rId43"/>
      <p:italic r:id="rId44"/>
      <p:boldItalic r:id="rId45"/>
    </p:embeddedFont>
    <p:embeddedFont>
      <p:font typeface="Yellowtail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8641" autoAdjust="0"/>
  </p:normalViewPr>
  <p:slideViewPr>
    <p:cSldViewPr snapToGrid="0">
      <p:cViewPr varScale="1">
        <p:scale>
          <a:sx n="61" d="100"/>
          <a:sy n="61" d="100"/>
        </p:scale>
        <p:origin x="1440" y="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3733bb39b_1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3733bb39b_1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transaction are for 1 year (365 days)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there  month gap in the dataset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3733bb39b_1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3733bb39b_1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Daniela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80,000 are desktop.. 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less than 60,000 are mobile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transactions in the dataset were made on 1779 unique devices,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info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3733bb39b_1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3733bb39b_1_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Daniela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 % on cc versus debit card, per volume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0448bf931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0448bf931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graph shows total email domains in our dataset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one shows  fraud in gmail but its just the data exploration so we can conclude that gmail is prune to fraudulent transactions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037fe255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037fe255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Introduction (Andrea)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Visualization (Daniela)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-Feature Engineer, Encoder, Imputation and Memory Reduction (Syed)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-SMOTE (Over/Undersampling) (Priya)</a:t>
            </a:r>
            <a:endParaRPr sz="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-PCA (Priya) (Standard Scaler)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-Logistic Regression (Ajay)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-XGBOOST(Ajay)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-LightGBM (Syed)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Things we tried: Random Forest, K-means, Deep Neural Networks and RNN (Syed)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0448bf931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0448bf931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Syed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One of most important part of the project was data processing and feature engineering 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Char char="-"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We have two types of data (numerical and Object type 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Char char="-"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So we have to convert the data type and encode it using labelencoder and labelbinarizer 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Char char="-"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We also created a memory reduction function which converted float64 data to float16 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Char char="-"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We did feature engineering, we added few v features together containing NANs 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Char char="-"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We had a time Transaction date time feature but it was hard to use since it was delta time 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Char char="-"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We split that feature into weekdays, hours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Char char="-"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We also took log of transaction amt feature 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Priya will go into more details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3733bb39b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3733bb39b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Increase the number of cases in the dataset in a balanced way.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A widely adopted technique for dealing with highly unbalanced datasets is called resampling. It consists of removing samples from the majority class (under-sampling) and / or adding more examples from the minority class (over-sampling).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0448bf931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0448bf931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3733bb39b_1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3733bb39b_1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Introduction (Andrea)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Visualization (Daniela)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-Feature Engineer, Encoder, Imputation and Memory Reduction (Syed)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-SMOTE (Over/Undersampling) (Priya)</a:t>
            </a:r>
            <a:endParaRPr sz="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-PCA (Priya) (Standard Scaler)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-Logistic Regression (Ajay)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-XGBOOST(Ajay)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-LightGBM (Syed)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Things we tried: Random Forest, K-means, Deep Neural Networks and RNN 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0448bf931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0448bf931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PCA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Acc 95%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AUC 0.47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PCA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Acc 96%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AUC 0.68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2c64efbc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2c64efbc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0448bf931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0448bf931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AUC 0.98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lang="en" sz="1600" b="1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Gain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implies the relative contribution of the corresponding feature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Coverage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metric means the relative number of observations related to this feature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lang="en" sz="1600" b="1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Frequency (R)/Weight (python)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is the percentage representing the relative number of times a particular feature occurs in the trees of the model.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0448bf931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0448bf931_1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Syed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our star model that gave us the best results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LightGBM can use categorical features directly (without one-hot encoding). 8x speed-up compared with one-hot encoding.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LightGBM also supports weighted training, we added weight on is fraud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early stopping to find the optimal number of boosting rounds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0448bf931_1_1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0448bf931_1_1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Syed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60448bf931_1_1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60448bf931_1_1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Submissions are evaluated on area under the ROC curve between the predicted probability and the observed target.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0448bf931_1_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60448bf931_1_1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36b8a32b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36b8a32b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36b8a32b3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36b8a32b3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2c64efbc1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2c64efbc1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2c64efbc1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2c64efbc1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448bf931_1_1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448bf931_1_1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2c64efbc1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2c64efbc1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3733bb39b_1_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3733bb39b_1_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if the classifier always "predicts" the most common class without performing any analysis of the features, it will still have a high accuracy rate, obviously illusory.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-Daniela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20.633K frauds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569.877k Non Frauds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t="4648" b="11452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/>
          <p:nvPr/>
        </p:nvSpPr>
        <p:spPr>
          <a:xfrm>
            <a:off x="1520888" y="3866100"/>
            <a:ext cx="6522000" cy="127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32" name="Google Shape;232;p22"/>
          <p:cNvPicPr preferRelativeResize="0"/>
          <p:nvPr/>
        </p:nvPicPr>
        <p:blipFill rotWithShape="1">
          <a:blip r:embed="rId3">
            <a:alphaModFix/>
          </a:blip>
          <a:srcRect t="7723"/>
          <a:stretch/>
        </p:blipFill>
        <p:spPr>
          <a:xfrm>
            <a:off x="718300" y="883200"/>
            <a:ext cx="8127228" cy="263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2"/>
          <p:cNvSpPr/>
          <p:nvPr/>
        </p:nvSpPr>
        <p:spPr>
          <a:xfrm>
            <a:off x="0" y="0"/>
            <a:ext cx="9144000" cy="932400"/>
          </a:xfrm>
          <a:prstGeom prst="rect">
            <a:avLst/>
          </a:prstGeom>
          <a:solidFill>
            <a:srgbClr val="008A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2"/>
          <p:cNvSpPr txBox="1"/>
          <p:nvPr/>
        </p:nvSpPr>
        <p:spPr>
          <a:xfrm>
            <a:off x="865950" y="127650"/>
            <a:ext cx="7412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DISTRIBUTION OF TRANSACTION DATES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35" name="Google Shape;235;p22"/>
          <p:cNvCxnSpPr>
            <a:endCxn id="234" idx="1"/>
          </p:cNvCxnSpPr>
          <p:nvPr/>
        </p:nvCxnSpPr>
        <p:spPr>
          <a:xfrm>
            <a:off x="-42450" y="449400"/>
            <a:ext cx="908400" cy="168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22"/>
          <p:cNvCxnSpPr/>
          <p:nvPr/>
        </p:nvCxnSpPr>
        <p:spPr>
          <a:xfrm>
            <a:off x="8292600" y="457800"/>
            <a:ext cx="908400" cy="168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7" name="Google Shape;237;p22"/>
          <p:cNvSpPr txBox="1"/>
          <p:nvPr/>
        </p:nvSpPr>
        <p:spPr>
          <a:xfrm>
            <a:off x="1857363" y="4103175"/>
            <a:ext cx="142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880A6"/>
                </a:solidFill>
                <a:latin typeface="Oswald"/>
                <a:ea typeface="Oswald"/>
                <a:cs typeface="Oswald"/>
                <a:sym typeface="Oswald"/>
              </a:rPr>
              <a:t>Observations:</a:t>
            </a:r>
            <a:endParaRPr sz="1800">
              <a:solidFill>
                <a:srgbClr val="1880A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8" name="Google Shape;238;p22"/>
          <p:cNvSpPr txBox="1"/>
          <p:nvPr/>
        </p:nvSpPr>
        <p:spPr>
          <a:xfrm>
            <a:off x="3112138" y="4038600"/>
            <a:ext cx="49308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-"/>
            </a:pPr>
            <a:r>
              <a:rPr lang="en" sz="1050" b="1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TransactionDT is a timedelta</a:t>
            </a:r>
            <a:endParaRPr sz="1050" b="1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-"/>
            </a:pPr>
            <a:r>
              <a:rPr lang="en" sz="1050" b="1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Train and test transaction dates don't overlap.</a:t>
            </a:r>
            <a:endParaRPr sz="1050" b="1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-"/>
            </a:pPr>
            <a:r>
              <a:rPr lang="en" sz="1050" b="1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Training set is from an earlier period of time and test is from a later period of time</a:t>
            </a:r>
            <a:endParaRPr sz="1050" b="1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9" name="Google Shape;239;p22"/>
          <p:cNvCxnSpPr/>
          <p:nvPr/>
        </p:nvCxnSpPr>
        <p:spPr>
          <a:xfrm>
            <a:off x="1266275" y="3518650"/>
            <a:ext cx="6869100" cy="11100"/>
          </a:xfrm>
          <a:prstGeom prst="straightConnector1">
            <a:avLst/>
          </a:prstGeom>
          <a:noFill/>
          <a:ln w="9525" cap="flat" cmpd="sng">
            <a:solidFill>
              <a:srgbClr val="008ABC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/>
          <p:nvPr/>
        </p:nvSpPr>
        <p:spPr>
          <a:xfrm>
            <a:off x="4328175" y="358600"/>
            <a:ext cx="4815900" cy="39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3"/>
          <p:cNvSpPr/>
          <p:nvPr/>
        </p:nvSpPr>
        <p:spPr>
          <a:xfrm>
            <a:off x="1262275" y="3377450"/>
            <a:ext cx="2240700" cy="39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3"/>
          <p:cNvSpPr/>
          <p:nvPr/>
        </p:nvSpPr>
        <p:spPr>
          <a:xfrm>
            <a:off x="0" y="3753975"/>
            <a:ext cx="9144000" cy="1187700"/>
          </a:xfrm>
          <a:prstGeom prst="rect">
            <a:avLst/>
          </a:prstGeom>
          <a:solidFill>
            <a:srgbClr val="008A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3"/>
          <p:cNvSpPr txBox="1">
            <a:spLocks noGrp="1"/>
          </p:cNvSpPr>
          <p:nvPr>
            <p:ph type="sldNum" idx="12"/>
          </p:nvPr>
        </p:nvSpPr>
        <p:spPr>
          <a:xfrm>
            <a:off x="8630358" y="48283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48" name="Google Shape;248;p23"/>
          <p:cNvPicPr preferRelativeResize="0"/>
          <p:nvPr/>
        </p:nvPicPr>
        <p:blipFill rotWithShape="1">
          <a:blip r:embed="rId3">
            <a:alphaModFix/>
          </a:blip>
          <a:srcRect b="36584"/>
          <a:stretch/>
        </p:blipFill>
        <p:spPr>
          <a:xfrm>
            <a:off x="61800" y="213950"/>
            <a:ext cx="4146551" cy="30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3"/>
          <p:cNvSpPr txBox="1"/>
          <p:nvPr/>
        </p:nvSpPr>
        <p:spPr>
          <a:xfrm>
            <a:off x="942200" y="3918675"/>
            <a:ext cx="7412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DEVICE TYPE &amp; INFO</a:t>
            </a:r>
            <a:endParaRPr sz="4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50" name="Google Shape;250;p23"/>
          <p:cNvPicPr preferRelativeResize="0"/>
          <p:nvPr/>
        </p:nvPicPr>
        <p:blipFill rotWithShape="1">
          <a:blip r:embed="rId4">
            <a:alphaModFix/>
          </a:blip>
          <a:srcRect l="30630" t="27564" r="29738" b="27505"/>
          <a:stretch/>
        </p:blipFill>
        <p:spPr>
          <a:xfrm>
            <a:off x="5781500" y="1231845"/>
            <a:ext cx="400687" cy="3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3"/>
          <p:cNvSpPr txBox="1"/>
          <p:nvPr/>
        </p:nvSpPr>
        <p:spPr>
          <a:xfrm>
            <a:off x="4572000" y="1106750"/>
            <a:ext cx="11226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5079"/>
                </a:solidFill>
                <a:latin typeface="Oswald"/>
                <a:ea typeface="Oswald"/>
                <a:cs typeface="Oswald"/>
                <a:sym typeface="Oswald"/>
              </a:rPr>
              <a:t>47,722</a:t>
            </a:r>
            <a:endParaRPr sz="3000">
              <a:solidFill>
                <a:srgbClr val="05507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2" name="Google Shape;252;p23"/>
          <p:cNvSpPr txBox="1"/>
          <p:nvPr/>
        </p:nvSpPr>
        <p:spPr>
          <a:xfrm>
            <a:off x="5584763" y="1496088"/>
            <a:ext cx="95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E84BC"/>
                </a:solidFill>
                <a:latin typeface="Oswald"/>
                <a:ea typeface="Oswald"/>
                <a:cs typeface="Oswald"/>
                <a:sym typeface="Oswald"/>
              </a:rPr>
              <a:t>Windows</a:t>
            </a:r>
            <a:endParaRPr b="1">
              <a:solidFill>
                <a:srgbClr val="1E84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53" name="Google Shape;253;p23"/>
          <p:cNvCxnSpPr/>
          <p:nvPr/>
        </p:nvCxnSpPr>
        <p:spPr>
          <a:xfrm flipH="1">
            <a:off x="4317975" y="352300"/>
            <a:ext cx="10200" cy="307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4" name="Google Shape;254;p23"/>
          <p:cNvSpPr txBox="1"/>
          <p:nvPr/>
        </p:nvSpPr>
        <p:spPr>
          <a:xfrm>
            <a:off x="7175100" y="1106738"/>
            <a:ext cx="14694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5079"/>
                </a:solidFill>
                <a:latin typeface="Oswald"/>
                <a:ea typeface="Oswald"/>
                <a:cs typeface="Oswald"/>
                <a:sym typeface="Oswald"/>
              </a:rPr>
              <a:t>19,782</a:t>
            </a:r>
            <a:endParaRPr sz="3000">
              <a:solidFill>
                <a:srgbClr val="05507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5" name="Google Shape;255;p23"/>
          <p:cNvSpPr txBox="1"/>
          <p:nvPr/>
        </p:nvSpPr>
        <p:spPr>
          <a:xfrm>
            <a:off x="8236200" y="1530463"/>
            <a:ext cx="506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E84BC"/>
                </a:solidFill>
                <a:latin typeface="Oswald"/>
                <a:ea typeface="Oswald"/>
                <a:cs typeface="Oswald"/>
                <a:sym typeface="Oswald"/>
              </a:rPr>
              <a:t>IOS</a:t>
            </a:r>
            <a:endParaRPr b="1">
              <a:solidFill>
                <a:srgbClr val="1E84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56" name="Google Shape;2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3075" y="1231846"/>
            <a:ext cx="278900" cy="3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3"/>
          <p:cNvSpPr txBox="1"/>
          <p:nvPr/>
        </p:nvSpPr>
        <p:spPr>
          <a:xfrm>
            <a:off x="4577325" y="2491588"/>
            <a:ext cx="14694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5079"/>
                </a:solidFill>
                <a:latin typeface="Oswald"/>
                <a:ea typeface="Oswald"/>
                <a:cs typeface="Oswald"/>
                <a:sym typeface="Oswald"/>
              </a:rPr>
              <a:t>12,573</a:t>
            </a:r>
            <a:endParaRPr sz="3000">
              <a:solidFill>
                <a:srgbClr val="05507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8" name="Google Shape;258;p23"/>
          <p:cNvSpPr txBox="1"/>
          <p:nvPr/>
        </p:nvSpPr>
        <p:spPr>
          <a:xfrm>
            <a:off x="5639988" y="2880938"/>
            <a:ext cx="95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E84BC"/>
                </a:solidFill>
                <a:latin typeface="Oswald"/>
                <a:ea typeface="Oswald"/>
                <a:cs typeface="Oswald"/>
                <a:sym typeface="Oswald"/>
              </a:rPr>
              <a:t>Mac OS</a:t>
            </a:r>
            <a:endParaRPr b="1">
              <a:solidFill>
                <a:srgbClr val="1E84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59" name="Google Shape;25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2385" y="2667167"/>
            <a:ext cx="278900" cy="27893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3"/>
          <p:cNvSpPr txBox="1"/>
          <p:nvPr/>
        </p:nvSpPr>
        <p:spPr>
          <a:xfrm>
            <a:off x="7236325" y="2502950"/>
            <a:ext cx="14694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5079"/>
                </a:solidFill>
                <a:latin typeface="Oswald"/>
                <a:ea typeface="Oswald"/>
                <a:cs typeface="Oswald"/>
                <a:sym typeface="Oswald"/>
              </a:rPr>
              <a:t>9,341</a:t>
            </a:r>
            <a:endParaRPr sz="3000">
              <a:solidFill>
                <a:srgbClr val="05507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1" name="Google Shape;261;p23"/>
          <p:cNvSpPr txBox="1"/>
          <p:nvPr/>
        </p:nvSpPr>
        <p:spPr>
          <a:xfrm>
            <a:off x="8079700" y="2915838"/>
            <a:ext cx="95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E84BC"/>
                </a:solidFill>
                <a:latin typeface="Oswald"/>
                <a:ea typeface="Oswald"/>
                <a:cs typeface="Oswald"/>
                <a:sym typeface="Oswald"/>
              </a:rPr>
              <a:t>Others</a:t>
            </a:r>
            <a:endParaRPr b="1">
              <a:solidFill>
                <a:srgbClr val="1E84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62" name="Google Shape;262;p23"/>
          <p:cNvCxnSpPr>
            <a:stCxn id="245" idx="2"/>
          </p:cNvCxnSpPr>
          <p:nvPr/>
        </p:nvCxnSpPr>
        <p:spPr>
          <a:xfrm>
            <a:off x="2382625" y="3771050"/>
            <a:ext cx="5700" cy="2545800"/>
          </a:xfrm>
          <a:prstGeom prst="straightConnector1">
            <a:avLst/>
          </a:prstGeom>
          <a:noFill/>
          <a:ln w="9525" cap="flat" cmpd="sng">
            <a:solidFill>
              <a:srgbClr val="008AB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" name="Google Shape;263;p23"/>
          <p:cNvSpPr txBox="1"/>
          <p:nvPr/>
        </p:nvSpPr>
        <p:spPr>
          <a:xfrm>
            <a:off x="2753050" y="3372975"/>
            <a:ext cx="666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1,779</a:t>
            </a:r>
            <a:endParaRPr sz="16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4" name="Google Shape;26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8750" y="3472700"/>
            <a:ext cx="194150" cy="1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34350" y="252835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3"/>
          <p:cNvSpPr txBox="1"/>
          <p:nvPr/>
        </p:nvSpPr>
        <p:spPr>
          <a:xfrm>
            <a:off x="1455575" y="3372975"/>
            <a:ext cx="139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E84BC"/>
                </a:solidFill>
                <a:latin typeface="Oswald"/>
                <a:ea typeface="Oswald"/>
                <a:cs typeface="Oswald"/>
                <a:sym typeface="Oswald"/>
              </a:rPr>
              <a:t>Unique Devices:</a:t>
            </a:r>
            <a:endParaRPr b="1">
              <a:solidFill>
                <a:srgbClr val="1E84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7" name="Google Shape;267;p23"/>
          <p:cNvSpPr txBox="1"/>
          <p:nvPr/>
        </p:nvSpPr>
        <p:spPr>
          <a:xfrm>
            <a:off x="4854400" y="358600"/>
            <a:ext cx="40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55079"/>
                </a:solidFill>
                <a:latin typeface="Oswald"/>
                <a:ea typeface="Oswald"/>
                <a:cs typeface="Oswald"/>
                <a:sym typeface="Oswald"/>
              </a:rPr>
              <a:t>Total Transactions per Operating System</a:t>
            </a:r>
            <a:endParaRPr sz="1800">
              <a:solidFill>
                <a:srgbClr val="05507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68" name="Google Shape;268;p23"/>
          <p:cNvCxnSpPr/>
          <p:nvPr/>
        </p:nvCxnSpPr>
        <p:spPr>
          <a:xfrm rot="10800000" flipH="1">
            <a:off x="0" y="4346325"/>
            <a:ext cx="1551300" cy="30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23"/>
          <p:cNvCxnSpPr/>
          <p:nvPr/>
        </p:nvCxnSpPr>
        <p:spPr>
          <a:xfrm rot="10800000" flipH="1">
            <a:off x="7551275" y="4301225"/>
            <a:ext cx="1551300" cy="30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75" name="Google Shape;275;p24"/>
          <p:cNvPicPr preferRelativeResize="0"/>
          <p:nvPr/>
        </p:nvPicPr>
        <p:blipFill rotWithShape="1">
          <a:blip r:embed="rId3">
            <a:alphaModFix/>
          </a:blip>
          <a:srcRect l="5132" t="8334" b="4389"/>
          <a:stretch/>
        </p:blipFill>
        <p:spPr>
          <a:xfrm>
            <a:off x="147475" y="1149550"/>
            <a:ext cx="4324075" cy="225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 rotWithShape="1">
          <a:blip r:embed="rId4">
            <a:alphaModFix/>
          </a:blip>
          <a:srcRect t="5229" b="6133"/>
          <a:stretch/>
        </p:blipFill>
        <p:spPr>
          <a:xfrm>
            <a:off x="4740100" y="1093800"/>
            <a:ext cx="4403901" cy="2369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24"/>
          <p:cNvCxnSpPr/>
          <p:nvPr/>
        </p:nvCxnSpPr>
        <p:spPr>
          <a:xfrm flipH="1">
            <a:off x="4560713" y="796363"/>
            <a:ext cx="38100" cy="374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8" name="Google Shape;278;p24"/>
          <p:cNvSpPr/>
          <p:nvPr/>
        </p:nvSpPr>
        <p:spPr>
          <a:xfrm>
            <a:off x="0" y="0"/>
            <a:ext cx="9144000" cy="672300"/>
          </a:xfrm>
          <a:prstGeom prst="rect">
            <a:avLst/>
          </a:prstGeom>
          <a:solidFill>
            <a:srgbClr val="008A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4"/>
          <p:cNvSpPr txBox="1"/>
          <p:nvPr/>
        </p:nvSpPr>
        <p:spPr>
          <a:xfrm>
            <a:off x="733275" y="-2400"/>
            <a:ext cx="7412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CREDIT CARDS VS DEBIT CARDS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0" name="Google Shape;280;p24"/>
          <p:cNvSpPr txBox="1"/>
          <p:nvPr/>
        </p:nvSpPr>
        <p:spPr>
          <a:xfrm>
            <a:off x="1687750" y="3463463"/>
            <a:ext cx="13671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55079"/>
                </a:solidFill>
                <a:latin typeface="Oswald"/>
                <a:ea typeface="Oswald"/>
                <a:cs typeface="Oswald"/>
                <a:sym typeface="Oswald"/>
              </a:rPr>
              <a:t>NO FRAUD</a:t>
            </a:r>
            <a:endParaRPr sz="2000">
              <a:solidFill>
                <a:srgbClr val="05507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1" name="Google Shape;281;p24"/>
          <p:cNvSpPr txBox="1"/>
          <p:nvPr/>
        </p:nvSpPr>
        <p:spPr>
          <a:xfrm>
            <a:off x="6639525" y="3559788"/>
            <a:ext cx="13212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55079"/>
                </a:solidFill>
                <a:latin typeface="Oswald"/>
                <a:ea typeface="Oswald"/>
                <a:cs typeface="Oswald"/>
                <a:sym typeface="Oswald"/>
              </a:rPr>
              <a:t>IS FRAUD</a:t>
            </a:r>
            <a:endParaRPr sz="2000">
              <a:solidFill>
                <a:srgbClr val="05507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2441825" y="4408725"/>
            <a:ext cx="4275900" cy="481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55079"/>
                </a:solidFill>
                <a:latin typeface="Lato"/>
                <a:ea typeface="Lato"/>
                <a:cs typeface="Lato"/>
                <a:sym typeface="Lato"/>
              </a:rPr>
              <a:t>High percentage of Frauds in Credit than Debit transactions.</a:t>
            </a:r>
            <a:endParaRPr sz="1200" b="1">
              <a:solidFill>
                <a:srgbClr val="05507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3" name="Google Shape;283;p24"/>
          <p:cNvCxnSpPr/>
          <p:nvPr/>
        </p:nvCxnSpPr>
        <p:spPr>
          <a:xfrm rot="10800000" flipH="1">
            <a:off x="0" y="316350"/>
            <a:ext cx="1551300" cy="30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24"/>
          <p:cNvCxnSpPr/>
          <p:nvPr/>
        </p:nvCxnSpPr>
        <p:spPr>
          <a:xfrm rot="10800000" flipH="1">
            <a:off x="7592700" y="316350"/>
            <a:ext cx="1551300" cy="30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/>
          <p:nvPr/>
        </p:nvSpPr>
        <p:spPr>
          <a:xfrm>
            <a:off x="0" y="317775"/>
            <a:ext cx="9144000" cy="39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5"/>
          <p:cNvSpPr txBox="1">
            <a:spLocks noGrp="1"/>
          </p:cNvSpPr>
          <p:nvPr>
            <p:ph type="sldNum" idx="12"/>
          </p:nvPr>
        </p:nvSpPr>
        <p:spPr>
          <a:xfrm>
            <a:off x="8595308" y="4810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91" name="Google Shape;291;p25"/>
          <p:cNvPicPr preferRelativeResize="0"/>
          <p:nvPr/>
        </p:nvPicPr>
        <p:blipFill rotWithShape="1">
          <a:blip r:embed="rId3">
            <a:alphaModFix/>
          </a:blip>
          <a:srcRect l="3016" t="4734"/>
          <a:stretch/>
        </p:blipFill>
        <p:spPr>
          <a:xfrm>
            <a:off x="60525" y="805875"/>
            <a:ext cx="9022948" cy="268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5"/>
          <p:cNvSpPr/>
          <p:nvPr/>
        </p:nvSpPr>
        <p:spPr>
          <a:xfrm>
            <a:off x="0" y="3627150"/>
            <a:ext cx="9144000" cy="1187700"/>
          </a:xfrm>
          <a:prstGeom prst="rect">
            <a:avLst/>
          </a:prstGeom>
          <a:solidFill>
            <a:srgbClr val="008A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5"/>
          <p:cNvSpPr txBox="1"/>
          <p:nvPr/>
        </p:nvSpPr>
        <p:spPr>
          <a:xfrm>
            <a:off x="7109575" y="273872"/>
            <a:ext cx="1367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55079"/>
                </a:solidFill>
                <a:latin typeface="Oswald"/>
                <a:ea typeface="Oswald"/>
                <a:cs typeface="Oswald"/>
                <a:sym typeface="Oswald"/>
              </a:rPr>
              <a:t>NO FRAUD</a:t>
            </a:r>
            <a:endParaRPr sz="1800">
              <a:solidFill>
                <a:srgbClr val="05507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p25"/>
          <p:cNvSpPr txBox="1"/>
          <p:nvPr/>
        </p:nvSpPr>
        <p:spPr>
          <a:xfrm>
            <a:off x="4267450" y="273872"/>
            <a:ext cx="132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55079"/>
                </a:solidFill>
                <a:latin typeface="Oswald"/>
                <a:ea typeface="Oswald"/>
                <a:cs typeface="Oswald"/>
                <a:sym typeface="Oswald"/>
              </a:rPr>
              <a:t>IS FRAUD</a:t>
            </a:r>
            <a:endParaRPr sz="1800">
              <a:solidFill>
                <a:srgbClr val="05507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 txBox="1"/>
          <p:nvPr/>
        </p:nvSpPr>
        <p:spPr>
          <a:xfrm>
            <a:off x="942200" y="3918675"/>
            <a:ext cx="7412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EMAIL DOMAIN</a:t>
            </a:r>
            <a:endParaRPr sz="4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96" name="Google Shape;296;p25"/>
          <p:cNvCxnSpPr/>
          <p:nvPr/>
        </p:nvCxnSpPr>
        <p:spPr>
          <a:xfrm>
            <a:off x="0" y="4258375"/>
            <a:ext cx="1512900" cy="33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25"/>
          <p:cNvCxnSpPr/>
          <p:nvPr/>
        </p:nvCxnSpPr>
        <p:spPr>
          <a:xfrm>
            <a:off x="7631100" y="4258375"/>
            <a:ext cx="1512900" cy="33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98" name="Google Shape;298;p25"/>
          <p:cNvSpPr txBox="1"/>
          <p:nvPr/>
        </p:nvSpPr>
        <p:spPr>
          <a:xfrm>
            <a:off x="726125" y="273875"/>
            <a:ext cx="2432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55079"/>
                </a:solidFill>
                <a:latin typeface="Oswald"/>
                <a:ea typeface="Oswald"/>
                <a:cs typeface="Oswald"/>
                <a:sym typeface="Oswald"/>
              </a:rPr>
              <a:t>TOTAL EMAIL DOMAINS</a:t>
            </a:r>
            <a:endParaRPr sz="1800">
              <a:solidFill>
                <a:srgbClr val="05507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99" name="Google Shape;299;p25"/>
          <p:cNvCxnSpPr/>
          <p:nvPr/>
        </p:nvCxnSpPr>
        <p:spPr>
          <a:xfrm>
            <a:off x="3388175" y="320625"/>
            <a:ext cx="10200" cy="3879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25"/>
          <p:cNvCxnSpPr/>
          <p:nvPr/>
        </p:nvCxnSpPr>
        <p:spPr>
          <a:xfrm>
            <a:off x="6224575" y="320625"/>
            <a:ext cx="10200" cy="3879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0" y="1605475"/>
            <a:ext cx="7448400" cy="2084400"/>
          </a:xfrm>
          <a:prstGeom prst="rect">
            <a:avLst/>
          </a:prstGeom>
          <a:solidFill>
            <a:srgbClr val="EEEEEE">
              <a:alpha val="86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 txBox="1"/>
          <p:nvPr/>
        </p:nvSpPr>
        <p:spPr>
          <a:xfrm>
            <a:off x="199625" y="2069725"/>
            <a:ext cx="8384400" cy="11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1E84BC"/>
                </a:solidFill>
                <a:latin typeface="Impact"/>
                <a:ea typeface="Impact"/>
                <a:cs typeface="Impact"/>
                <a:sym typeface="Impact"/>
              </a:rPr>
              <a:t>DATA PREPARATION</a:t>
            </a:r>
            <a:endParaRPr sz="6000" b="1">
              <a:solidFill>
                <a:srgbClr val="1E84B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09" name="Google Shape;309;p26"/>
          <p:cNvSpPr/>
          <p:nvPr/>
        </p:nvSpPr>
        <p:spPr>
          <a:xfrm>
            <a:off x="-25950" y="3592900"/>
            <a:ext cx="9144000" cy="2283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6B7B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15" name="Google Shape;315;p27"/>
          <p:cNvSpPr/>
          <p:nvPr/>
        </p:nvSpPr>
        <p:spPr>
          <a:xfrm>
            <a:off x="234375" y="1882938"/>
            <a:ext cx="4416300" cy="1068900"/>
          </a:xfrm>
          <a:prstGeom prst="rect">
            <a:avLst/>
          </a:prstGeom>
          <a:solidFill>
            <a:srgbClr val="008ABC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7"/>
          <p:cNvSpPr/>
          <p:nvPr/>
        </p:nvSpPr>
        <p:spPr>
          <a:xfrm>
            <a:off x="2024475" y="479038"/>
            <a:ext cx="720100" cy="1014600"/>
          </a:xfrm>
          <a:prstGeom prst="flowChartMagneticDisk">
            <a:avLst/>
          </a:prstGeom>
          <a:solidFill>
            <a:srgbClr val="CFE2F3"/>
          </a:solidFill>
          <a:ln w="19050" cap="flat" cmpd="sng">
            <a:solidFill>
              <a:srgbClr val="008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7"/>
          <p:cNvSpPr/>
          <p:nvPr/>
        </p:nvSpPr>
        <p:spPr>
          <a:xfrm>
            <a:off x="5181350" y="1882938"/>
            <a:ext cx="871800" cy="1068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008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ABC"/>
              </a:solidFill>
            </a:endParaRPr>
          </a:p>
        </p:txBody>
      </p:sp>
      <p:sp>
        <p:nvSpPr>
          <p:cNvPr id="318" name="Google Shape;318;p27"/>
          <p:cNvSpPr/>
          <p:nvPr/>
        </p:nvSpPr>
        <p:spPr>
          <a:xfrm flipH="1">
            <a:off x="6724075" y="1822438"/>
            <a:ext cx="941100" cy="1068900"/>
          </a:xfrm>
          <a:prstGeom prst="snip1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rgbClr val="008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ABC"/>
              </a:solidFill>
            </a:endParaRPr>
          </a:p>
        </p:txBody>
      </p:sp>
      <p:sp>
        <p:nvSpPr>
          <p:cNvPr id="319" name="Google Shape;319;p27"/>
          <p:cNvSpPr/>
          <p:nvPr/>
        </p:nvSpPr>
        <p:spPr>
          <a:xfrm>
            <a:off x="8191450" y="1795038"/>
            <a:ext cx="812700" cy="1068900"/>
          </a:xfrm>
          <a:prstGeom prst="diamond">
            <a:avLst/>
          </a:prstGeom>
          <a:solidFill>
            <a:srgbClr val="CFE2F3"/>
          </a:solidFill>
          <a:ln w="19050" cap="flat" cmpd="sng">
            <a:solidFill>
              <a:srgbClr val="008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ABC"/>
              </a:solidFill>
            </a:endParaRPr>
          </a:p>
        </p:txBody>
      </p:sp>
      <p:sp>
        <p:nvSpPr>
          <p:cNvPr id="320" name="Google Shape;320;p27"/>
          <p:cNvSpPr txBox="1"/>
          <p:nvPr/>
        </p:nvSpPr>
        <p:spPr>
          <a:xfrm>
            <a:off x="5181475" y="2308488"/>
            <a:ext cx="812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8ABC"/>
                </a:solidFill>
                <a:latin typeface="Oswald"/>
                <a:ea typeface="Oswald"/>
                <a:cs typeface="Oswald"/>
                <a:sym typeface="Oswald"/>
              </a:rPr>
              <a:t>Features</a:t>
            </a:r>
            <a:endParaRPr sz="1500">
              <a:solidFill>
                <a:srgbClr val="008A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1" name="Google Shape;321;p27"/>
          <p:cNvSpPr txBox="1"/>
          <p:nvPr/>
        </p:nvSpPr>
        <p:spPr>
          <a:xfrm>
            <a:off x="6788275" y="2308488"/>
            <a:ext cx="812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8ABC"/>
                </a:solidFill>
                <a:latin typeface="Oswald"/>
                <a:ea typeface="Oswald"/>
                <a:cs typeface="Oswald"/>
                <a:sym typeface="Oswald"/>
              </a:rPr>
              <a:t>Modeling</a:t>
            </a:r>
            <a:endParaRPr sz="1500">
              <a:solidFill>
                <a:srgbClr val="008A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2" name="Google Shape;322;p27"/>
          <p:cNvSpPr txBox="1"/>
          <p:nvPr/>
        </p:nvSpPr>
        <p:spPr>
          <a:xfrm>
            <a:off x="8274775" y="2160088"/>
            <a:ext cx="812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8ABC"/>
                </a:solidFill>
                <a:latin typeface="Oswald"/>
                <a:ea typeface="Oswald"/>
                <a:cs typeface="Oswald"/>
                <a:sym typeface="Oswald"/>
              </a:rPr>
              <a:t>Insights</a:t>
            </a:r>
            <a:endParaRPr sz="1500">
              <a:solidFill>
                <a:srgbClr val="008A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3" name="Google Shape;323;p27"/>
          <p:cNvSpPr txBox="1"/>
          <p:nvPr/>
        </p:nvSpPr>
        <p:spPr>
          <a:xfrm>
            <a:off x="1978175" y="848388"/>
            <a:ext cx="812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8ABC"/>
                </a:solidFill>
                <a:latin typeface="Oswald"/>
                <a:ea typeface="Oswald"/>
                <a:cs typeface="Oswald"/>
                <a:sym typeface="Oswald"/>
              </a:rPr>
              <a:t>Input Data</a:t>
            </a:r>
            <a:endParaRPr sz="1500">
              <a:solidFill>
                <a:srgbClr val="008A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1753125" y="1880275"/>
            <a:ext cx="137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Preparation</a:t>
            </a:r>
            <a:endParaRPr sz="1500"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490650" y="2320663"/>
            <a:ext cx="1028700" cy="528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Data Processing</a:t>
            </a:r>
            <a:endParaRPr sz="12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3201575" y="2320663"/>
            <a:ext cx="1028700" cy="528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Feature Engineering</a:t>
            </a:r>
            <a:endParaRPr sz="12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27"/>
          <p:cNvSpPr/>
          <p:nvPr/>
        </p:nvSpPr>
        <p:spPr>
          <a:xfrm>
            <a:off x="4730525" y="2320663"/>
            <a:ext cx="371100" cy="21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E84BC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6265813" y="2308488"/>
            <a:ext cx="371100" cy="21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E84BC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ABC"/>
              </a:solidFill>
            </a:endParaRPr>
          </a:p>
        </p:txBody>
      </p:sp>
      <p:sp>
        <p:nvSpPr>
          <p:cNvPr id="329" name="Google Shape;329;p27"/>
          <p:cNvSpPr/>
          <p:nvPr/>
        </p:nvSpPr>
        <p:spPr>
          <a:xfrm>
            <a:off x="7752325" y="2247988"/>
            <a:ext cx="371100" cy="21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E84BC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ABC"/>
              </a:solidFill>
            </a:endParaRPr>
          </a:p>
        </p:txBody>
      </p:sp>
      <p:sp>
        <p:nvSpPr>
          <p:cNvPr id="330" name="Google Shape;330;p27"/>
          <p:cNvSpPr/>
          <p:nvPr/>
        </p:nvSpPr>
        <p:spPr>
          <a:xfrm>
            <a:off x="2311925" y="1543088"/>
            <a:ext cx="145200" cy="290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1E84BC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7"/>
          <p:cNvSpPr txBox="1"/>
          <p:nvPr/>
        </p:nvSpPr>
        <p:spPr>
          <a:xfrm>
            <a:off x="3294800" y="3208738"/>
            <a:ext cx="17961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Improve Performance of Models.</a:t>
            </a:r>
            <a:endParaRPr sz="1000"/>
          </a:p>
        </p:txBody>
      </p:sp>
      <p:sp>
        <p:nvSpPr>
          <p:cNvPr id="332" name="Google Shape;332;p27"/>
          <p:cNvSpPr txBox="1"/>
          <p:nvPr/>
        </p:nvSpPr>
        <p:spPr>
          <a:xfrm>
            <a:off x="3252300" y="3685013"/>
            <a:ext cx="1916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Aggregations on V features. </a:t>
            </a:r>
            <a:endParaRPr sz="1000"/>
          </a:p>
        </p:txBody>
      </p:sp>
      <p:sp>
        <p:nvSpPr>
          <p:cNvPr id="333" name="Google Shape;333;p27"/>
          <p:cNvSpPr txBox="1"/>
          <p:nvPr/>
        </p:nvSpPr>
        <p:spPr>
          <a:xfrm>
            <a:off x="681500" y="3159475"/>
            <a:ext cx="21279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Numerical and Object Type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34" name="Google Shape;334;p27"/>
          <p:cNvSpPr txBox="1"/>
          <p:nvPr/>
        </p:nvSpPr>
        <p:spPr>
          <a:xfrm>
            <a:off x="668750" y="4154863"/>
            <a:ext cx="23337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Memory Reduction: Decreased by 71.8%.</a:t>
            </a:r>
            <a:endParaRPr sz="1000"/>
          </a:p>
        </p:txBody>
      </p:sp>
      <p:sp>
        <p:nvSpPr>
          <p:cNvPr id="335" name="Google Shape;335;p27"/>
          <p:cNvSpPr txBox="1"/>
          <p:nvPr/>
        </p:nvSpPr>
        <p:spPr>
          <a:xfrm>
            <a:off x="3252300" y="4046732"/>
            <a:ext cx="1916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39 New features: e.g TransactionDT  Weekdays, TransactionDT  Hours, etc. </a:t>
            </a:r>
            <a:endParaRPr sz="1000"/>
          </a:p>
        </p:txBody>
      </p:sp>
      <p:sp>
        <p:nvSpPr>
          <p:cNvPr id="336" name="Google Shape;336;p27"/>
          <p:cNvSpPr/>
          <p:nvPr/>
        </p:nvSpPr>
        <p:spPr>
          <a:xfrm>
            <a:off x="381150" y="3159475"/>
            <a:ext cx="54900" cy="1181100"/>
          </a:xfrm>
          <a:prstGeom prst="rect">
            <a:avLst/>
          </a:prstGeom>
          <a:solidFill>
            <a:srgbClr val="008A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7"/>
          <p:cNvSpPr/>
          <p:nvPr/>
        </p:nvSpPr>
        <p:spPr>
          <a:xfrm>
            <a:off x="977550" y="2891338"/>
            <a:ext cx="54900" cy="309900"/>
          </a:xfrm>
          <a:prstGeom prst="rect">
            <a:avLst/>
          </a:prstGeom>
          <a:solidFill>
            <a:srgbClr val="008A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7"/>
          <p:cNvSpPr/>
          <p:nvPr/>
        </p:nvSpPr>
        <p:spPr>
          <a:xfrm rot="5400000">
            <a:off x="679350" y="2861263"/>
            <a:ext cx="54900" cy="651300"/>
          </a:xfrm>
          <a:prstGeom prst="rect">
            <a:avLst/>
          </a:prstGeom>
          <a:solidFill>
            <a:srgbClr val="008A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7"/>
          <p:cNvSpPr/>
          <p:nvPr/>
        </p:nvSpPr>
        <p:spPr>
          <a:xfrm>
            <a:off x="3651250" y="2891338"/>
            <a:ext cx="54900" cy="309900"/>
          </a:xfrm>
          <a:prstGeom prst="rect">
            <a:avLst/>
          </a:prstGeom>
          <a:solidFill>
            <a:srgbClr val="008A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7"/>
          <p:cNvSpPr/>
          <p:nvPr/>
        </p:nvSpPr>
        <p:spPr>
          <a:xfrm rot="5400000">
            <a:off x="3353050" y="2875200"/>
            <a:ext cx="54900" cy="651300"/>
          </a:xfrm>
          <a:prstGeom prst="rect">
            <a:avLst/>
          </a:prstGeom>
          <a:solidFill>
            <a:srgbClr val="008A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7"/>
          <p:cNvSpPr/>
          <p:nvPr/>
        </p:nvSpPr>
        <p:spPr>
          <a:xfrm flipH="1">
            <a:off x="3054850" y="3173413"/>
            <a:ext cx="54900" cy="1068900"/>
          </a:xfrm>
          <a:prstGeom prst="rect">
            <a:avLst/>
          </a:prstGeom>
          <a:solidFill>
            <a:srgbClr val="008A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" name="Google Shape;342;p27"/>
          <p:cNvCxnSpPr/>
          <p:nvPr/>
        </p:nvCxnSpPr>
        <p:spPr>
          <a:xfrm>
            <a:off x="436050" y="3349488"/>
            <a:ext cx="235200" cy="0"/>
          </a:xfrm>
          <a:prstGeom prst="straightConnector1">
            <a:avLst/>
          </a:prstGeom>
          <a:noFill/>
          <a:ln w="19050" cap="flat" cmpd="sng">
            <a:solidFill>
              <a:srgbClr val="008AB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27"/>
          <p:cNvCxnSpPr/>
          <p:nvPr/>
        </p:nvCxnSpPr>
        <p:spPr>
          <a:xfrm>
            <a:off x="381150" y="4340513"/>
            <a:ext cx="235200" cy="0"/>
          </a:xfrm>
          <a:prstGeom prst="straightConnector1">
            <a:avLst/>
          </a:prstGeom>
          <a:noFill/>
          <a:ln w="38100" cap="flat" cmpd="sng">
            <a:solidFill>
              <a:srgbClr val="008AB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27"/>
          <p:cNvCxnSpPr/>
          <p:nvPr/>
        </p:nvCxnSpPr>
        <p:spPr>
          <a:xfrm>
            <a:off x="3109750" y="3385463"/>
            <a:ext cx="235200" cy="0"/>
          </a:xfrm>
          <a:prstGeom prst="straightConnector1">
            <a:avLst/>
          </a:prstGeom>
          <a:noFill/>
          <a:ln w="19050" cap="flat" cmpd="sng">
            <a:solidFill>
              <a:srgbClr val="008AB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27"/>
          <p:cNvCxnSpPr/>
          <p:nvPr/>
        </p:nvCxnSpPr>
        <p:spPr>
          <a:xfrm>
            <a:off x="3054850" y="3844663"/>
            <a:ext cx="235200" cy="0"/>
          </a:xfrm>
          <a:prstGeom prst="straightConnector1">
            <a:avLst/>
          </a:prstGeom>
          <a:noFill/>
          <a:ln w="19050" cap="flat" cmpd="sng">
            <a:solidFill>
              <a:srgbClr val="008AB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6" name="Google Shape;346;p27"/>
          <p:cNvCxnSpPr/>
          <p:nvPr/>
        </p:nvCxnSpPr>
        <p:spPr>
          <a:xfrm>
            <a:off x="3054850" y="4243525"/>
            <a:ext cx="235200" cy="0"/>
          </a:xfrm>
          <a:prstGeom prst="straightConnector1">
            <a:avLst/>
          </a:prstGeom>
          <a:noFill/>
          <a:ln w="38100" cap="flat" cmpd="sng">
            <a:solidFill>
              <a:srgbClr val="008AB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7" name="Google Shape;347;p27"/>
          <p:cNvSpPr txBox="1"/>
          <p:nvPr/>
        </p:nvSpPr>
        <p:spPr>
          <a:xfrm>
            <a:off x="4279200" y="65775"/>
            <a:ext cx="48648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1E84BC"/>
                </a:solidFill>
                <a:latin typeface="Oswald"/>
                <a:ea typeface="Oswald"/>
                <a:cs typeface="Oswald"/>
                <a:sym typeface="Oswald"/>
              </a:rPr>
              <a:t>...GETTING FROM DATA TO MODELING</a:t>
            </a:r>
            <a:endParaRPr sz="2500" b="1">
              <a:solidFill>
                <a:srgbClr val="1E84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48" name="Google Shape;3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025" y="192707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9800" y="1891525"/>
            <a:ext cx="371100" cy="3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2250" y="1891525"/>
            <a:ext cx="371100" cy="3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6925" y="543625"/>
            <a:ext cx="235200" cy="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6258" y="2326574"/>
            <a:ext cx="472528" cy="4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7"/>
          <p:cNvSpPr txBox="1"/>
          <p:nvPr/>
        </p:nvSpPr>
        <p:spPr>
          <a:xfrm>
            <a:off x="681500" y="3384625"/>
            <a:ext cx="20076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Preprocessing Encoder: converted 31 columns( </a:t>
            </a:r>
            <a:r>
              <a:rPr lang="en" sz="1000" b="1">
                <a:solidFill>
                  <a:schemeClr val="dk1"/>
                </a:solidFill>
              </a:rPr>
              <a:t>LabelEncoder &amp; LabelBinarizer</a:t>
            </a:r>
            <a:r>
              <a:rPr lang="en" sz="1000">
                <a:solidFill>
                  <a:schemeClr val="dk1"/>
                </a:solidFill>
              </a:rPr>
              <a:t>)</a:t>
            </a:r>
            <a:endParaRPr/>
          </a:p>
        </p:txBody>
      </p:sp>
      <p:cxnSp>
        <p:nvCxnSpPr>
          <p:cNvPr id="354" name="Google Shape;354;p27"/>
          <p:cNvCxnSpPr/>
          <p:nvPr/>
        </p:nvCxnSpPr>
        <p:spPr>
          <a:xfrm>
            <a:off x="436050" y="3586688"/>
            <a:ext cx="235200" cy="0"/>
          </a:xfrm>
          <a:prstGeom prst="straightConnector1">
            <a:avLst/>
          </a:prstGeom>
          <a:noFill/>
          <a:ln w="19050" cap="flat" cmpd="sng">
            <a:solidFill>
              <a:srgbClr val="008AB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60" name="Google Shape;360;p28"/>
          <p:cNvPicPr preferRelativeResize="0"/>
          <p:nvPr/>
        </p:nvPicPr>
        <p:blipFill rotWithShape="1">
          <a:blip r:embed="rId3">
            <a:alphaModFix/>
          </a:blip>
          <a:srcRect l="6850" t="6530" r="55174" b="11629"/>
          <a:stretch/>
        </p:blipFill>
        <p:spPr>
          <a:xfrm>
            <a:off x="4817325" y="136138"/>
            <a:ext cx="3655125" cy="24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8"/>
          <p:cNvPicPr preferRelativeResize="0"/>
          <p:nvPr/>
        </p:nvPicPr>
        <p:blipFill rotWithShape="1">
          <a:blip r:embed="rId3">
            <a:alphaModFix/>
          </a:blip>
          <a:srcRect l="53027" b="12922"/>
          <a:stretch/>
        </p:blipFill>
        <p:spPr>
          <a:xfrm>
            <a:off x="4747100" y="2678919"/>
            <a:ext cx="4169101" cy="245258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8"/>
          <p:cNvSpPr/>
          <p:nvPr/>
        </p:nvSpPr>
        <p:spPr>
          <a:xfrm>
            <a:off x="0" y="0"/>
            <a:ext cx="4169100" cy="5143500"/>
          </a:xfrm>
          <a:prstGeom prst="rect">
            <a:avLst/>
          </a:prstGeom>
          <a:solidFill>
            <a:srgbClr val="1E84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8"/>
          <p:cNvSpPr txBox="1"/>
          <p:nvPr/>
        </p:nvSpPr>
        <p:spPr>
          <a:xfrm>
            <a:off x="156900" y="112050"/>
            <a:ext cx="26337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SMOTETomek</a:t>
            </a:r>
            <a:endParaRPr sz="30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64" name="Google Shape;364;p28"/>
          <p:cNvCxnSpPr/>
          <p:nvPr/>
        </p:nvCxnSpPr>
        <p:spPr>
          <a:xfrm rot="10800000" flipH="1">
            <a:off x="-12" y="693150"/>
            <a:ext cx="2252400" cy="15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28"/>
          <p:cNvSpPr txBox="1"/>
          <p:nvPr/>
        </p:nvSpPr>
        <p:spPr>
          <a:xfrm>
            <a:off x="346500" y="1147750"/>
            <a:ext cx="32907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6" name="Google Shape;366;p28"/>
          <p:cNvCxnSpPr/>
          <p:nvPr/>
        </p:nvCxnSpPr>
        <p:spPr>
          <a:xfrm rot="10800000" flipH="1">
            <a:off x="5353000" y="2678925"/>
            <a:ext cx="2739600" cy="108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7" name="Google Shape;367;p28"/>
          <p:cNvSpPr txBox="1"/>
          <p:nvPr/>
        </p:nvSpPr>
        <p:spPr>
          <a:xfrm>
            <a:off x="493075" y="1195850"/>
            <a:ext cx="34992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Remove samples from the No Fraud class (undersampling)  and adding more samples from the Fraud class (oversampling)..</a:t>
            </a:r>
            <a:endParaRPr sz="12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28"/>
          <p:cNvSpPr/>
          <p:nvPr/>
        </p:nvSpPr>
        <p:spPr>
          <a:xfrm>
            <a:off x="0" y="1320263"/>
            <a:ext cx="437100" cy="13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"/>
          <p:cNvSpPr txBox="1">
            <a:spLocks noGrp="1"/>
          </p:cNvSpPr>
          <p:nvPr>
            <p:ph type="sldNum" idx="12"/>
          </p:nvPr>
        </p:nvSpPr>
        <p:spPr>
          <a:xfrm>
            <a:off x="8595308" y="79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74" name="Google Shape;374;p29"/>
          <p:cNvPicPr preferRelativeResize="0"/>
          <p:nvPr/>
        </p:nvPicPr>
        <p:blipFill rotWithShape="1">
          <a:blip r:embed="rId3">
            <a:alphaModFix/>
          </a:blip>
          <a:srcRect l="2573" r="15459" b="6907"/>
          <a:stretch/>
        </p:blipFill>
        <p:spPr>
          <a:xfrm>
            <a:off x="4138575" y="3024685"/>
            <a:ext cx="2322850" cy="187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9"/>
          <p:cNvPicPr preferRelativeResize="0"/>
          <p:nvPr/>
        </p:nvPicPr>
        <p:blipFill rotWithShape="1">
          <a:blip r:embed="rId4">
            <a:alphaModFix/>
          </a:blip>
          <a:srcRect l="10690" r="9411" b="6261"/>
          <a:stretch/>
        </p:blipFill>
        <p:spPr>
          <a:xfrm>
            <a:off x="6609101" y="3024675"/>
            <a:ext cx="2322839" cy="187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9075" y="694650"/>
            <a:ext cx="2448892" cy="19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9"/>
          <p:cNvPicPr preferRelativeResize="0"/>
          <p:nvPr/>
        </p:nvPicPr>
        <p:blipFill rotWithShape="1">
          <a:blip r:embed="rId6">
            <a:alphaModFix/>
          </a:blip>
          <a:srcRect l="14821"/>
          <a:stretch/>
        </p:blipFill>
        <p:spPr>
          <a:xfrm>
            <a:off x="4209025" y="694650"/>
            <a:ext cx="2252400" cy="19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9"/>
          <p:cNvSpPr/>
          <p:nvPr/>
        </p:nvSpPr>
        <p:spPr>
          <a:xfrm>
            <a:off x="0" y="0"/>
            <a:ext cx="2779800" cy="5143500"/>
          </a:xfrm>
          <a:prstGeom prst="rect">
            <a:avLst/>
          </a:prstGeom>
          <a:solidFill>
            <a:srgbClr val="1E84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9"/>
          <p:cNvSpPr txBox="1"/>
          <p:nvPr/>
        </p:nvSpPr>
        <p:spPr>
          <a:xfrm>
            <a:off x="4648238" y="114750"/>
            <a:ext cx="1220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NOT SCALED</a:t>
            </a:r>
            <a:endParaRPr sz="15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80" name="Google Shape;380;p29"/>
          <p:cNvSpPr txBox="1"/>
          <p:nvPr/>
        </p:nvSpPr>
        <p:spPr>
          <a:xfrm>
            <a:off x="6975088" y="114750"/>
            <a:ext cx="13671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SCALED</a:t>
            </a:r>
            <a:endParaRPr sz="15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81" name="Google Shape;381;p29"/>
          <p:cNvSpPr txBox="1"/>
          <p:nvPr/>
        </p:nvSpPr>
        <p:spPr>
          <a:xfrm>
            <a:off x="2779800" y="1451675"/>
            <a:ext cx="14253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BEFORE SMOTE</a:t>
            </a:r>
            <a:endParaRPr sz="15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82" name="Google Shape;382;p29"/>
          <p:cNvSpPr txBox="1"/>
          <p:nvPr/>
        </p:nvSpPr>
        <p:spPr>
          <a:xfrm>
            <a:off x="2779800" y="3798225"/>
            <a:ext cx="14253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AFTER SMOTE</a:t>
            </a:r>
            <a:endParaRPr sz="15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83" name="Google Shape;383;p29"/>
          <p:cNvSpPr txBox="1"/>
          <p:nvPr/>
        </p:nvSpPr>
        <p:spPr>
          <a:xfrm>
            <a:off x="156900" y="112050"/>
            <a:ext cx="19437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PCA</a:t>
            </a:r>
            <a:endParaRPr sz="30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84" name="Google Shape;384;p29"/>
          <p:cNvCxnSpPr/>
          <p:nvPr/>
        </p:nvCxnSpPr>
        <p:spPr>
          <a:xfrm rot="10800000" flipH="1">
            <a:off x="-12" y="693150"/>
            <a:ext cx="2252400" cy="15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29"/>
          <p:cNvCxnSpPr/>
          <p:nvPr/>
        </p:nvCxnSpPr>
        <p:spPr>
          <a:xfrm>
            <a:off x="6531800" y="1830675"/>
            <a:ext cx="6900" cy="2205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29"/>
          <p:cNvCxnSpPr/>
          <p:nvPr/>
        </p:nvCxnSpPr>
        <p:spPr>
          <a:xfrm>
            <a:off x="4793325" y="2838775"/>
            <a:ext cx="3330600" cy="14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87" name="Google Shape;387;p29"/>
          <p:cNvSpPr txBox="1"/>
          <p:nvPr/>
        </p:nvSpPr>
        <p:spPr>
          <a:xfrm>
            <a:off x="338400" y="1132875"/>
            <a:ext cx="2252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Reduce dimensionality of the data.</a:t>
            </a:r>
            <a:endParaRPr sz="12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29"/>
          <p:cNvSpPr/>
          <p:nvPr/>
        </p:nvSpPr>
        <p:spPr>
          <a:xfrm>
            <a:off x="0" y="1320275"/>
            <a:ext cx="338400" cy="13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9" name="Google Shape;389;p29"/>
          <p:cNvCxnSpPr/>
          <p:nvPr/>
        </p:nvCxnSpPr>
        <p:spPr>
          <a:xfrm>
            <a:off x="2767500" y="1830675"/>
            <a:ext cx="126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29"/>
          <p:cNvCxnSpPr/>
          <p:nvPr/>
        </p:nvCxnSpPr>
        <p:spPr>
          <a:xfrm>
            <a:off x="2726100" y="4121925"/>
            <a:ext cx="126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29"/>
          <p:cNvCxnSpPr/>
          <p:nvPr/>
        </p:nvCxnSpPr>
        <p:spPr>
          <a:xfrm>
            <a:off x="4572000" y="438450"/>
            <a:ext cx="126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29"/>
          <p:cNvCxnSpPr/>
          <p:nvPr/>
        </p:nvCxnSpPr>
        <p:spPr>
          <a:xfrm>
            <a:off x="7026250" y="438450"/>
            <a:ext cx="126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99" name="Google Shape;399;p30"/>
          <p:cNvSpPr/>
          <p:nvPr/>
        </p:nvSpPr>
        <p:spPr>
          <a:xfrm>
            <a:off x="0" y="1605475"/>
            <a:ext cx="7448400" cy="2084400"/>
          </a:xfrm>
          <a:prstGeom prst="rect">
            <a:avLst/>
          </a:prstGeom>
          <a:solidFill>
            <a:srgbClr val="EEEEEE">
              <a:alpha val="86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0"/>
          <p:cNvSpPr txBox="1"/>
          <p:nvPr/>
        </p:nvSpPr>
        <p:spPr>
          <a:xfrm>
            <a:off x="199625" y="2069725"/>
            <a:ext cx="7581000" cy="11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1E84BC"/>
                </a:solidFill>
                <a:latin typeface="Impact"/>
                <a:ea typeface="Impact"/>
                <a:cs typeface="Impact"/>
                <a:sym typeface="Impact"/>
              </a:rPr>
              <a:t>MACHINE LEARNING</a:t>
            </a:r>
            <a:endParaRPr sz="7200" b="1">
              <a:solidFill>
                <a:srgbClr val="1E84B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1" name="Google Shape;401;p30"/>
          <p:cNvSpPr/>
          <p:nvPr/>
        </p:nvSpPr>
        <p:spPr>
          <a:xfrm>
            <a:off x="-25950" y="3592900"/>
            <a:ext cx="9144000" cy="2283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6B7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1"/>
          <p:cNvSpPr/>
          <p:nvPr/>
        </p:nvSpPr>
        <p:spPr>
          <a:xfrm>
            <a:off x="0" y="0"/>
            <a:ext cx="4169100" cy="5143500"/>
          </a:xfrm>
          <a:prstGeom prst="rect">
            <a:avLst/>
          </a:prstGeom>
          <a:solidFill>
            <a:srgbClr val="1E84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07" name="Google Shape;407;p31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08" name="Google Shape;408;p31"/>
          <p:cNvSpPr txBox="1"/>
          <p:nvPr/>
        </p:nvSpPr>
        <p:spPr>
          <a:xfrm>
            <a:off x="156900" y="112050"/>
            <a:ext cx="37218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LOGISTIC REGRESSION</a:t>
            </a:r>
            <a:endParaRPr sz="26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09" name="Google Shape;409;p31"/>
          <p:cNvCxnSpPr/>
          <p:nvPr/>
        </p:nvCxnSpPr>
        <p:spPr>
          <a:xfrm rot="10800000" flipH="1">
            <a:off x="-12" y="688650"/>
            <a:ext cx="3850500" cy="60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Google Shape;410;p31"/>
          <p:cNvSpPr txBox="1"/>
          <p:nvPr/>
        </p:nvSpPr>
        <p:spPr>
          <a:xfrm>
            <a:off x="338400" y="2763500"/>
            <a:ext cx="1502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Test Accuracy:</a:t>
            </a:r>
            <a:endParaRPr sz="12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31"/>
          <p:cNvSpPr txBox="1"/>
          <p:nvPr/>
        </p:nvSpPr>
        <p:spPr>
          <a:xfrm>
            <a:off x="1412600" y="2728388"/>
            <a:ext cx="6465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96%</a:t>
            </a:r>
            <a:endParaRPr sz="18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31"/>
          <p:cNvSpPr/>
          <p:nvPr/>
        </p:nvSpPr>
        <p:spPr>
          <a:xfrm>
            <a:off x="0" y="2850850"/>
            <a:ext cx="338400" cy="13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3" name="Google Shape;413;p31"/>
          <p:cNvPicPr preferRelativeResize="0"/>
          <p:nvPr/>
        </p:nvPicPr>
        <p:blipFill rotWithShape="1">
          <a:blip r:embed="rId3">
            <a:alphaModFix/>
          </a:blip>
          <a:srcRect t="2521" b="6783"/>
          <a:stretch/>
        </p:blipFill>
        <p:spPr>
          <a:xfrm>
            <a:off x="5323325" y="2763500"/>
            <a:ext cx="3494001" cy="233344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1"/>
          <p:cNvSpPr/>
          <p:nvPr/>
        </p:nvSpPr>
        <p:spPr>
          <a:xfrm>
            <a:off x="0" y="3250375"/>
            <a:ext cx="338400" cy="13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1"/>
          <p:cNvSpPr txBox="1"/>
          <p:nvPr/>
        </p:nvSpPr>
        <p:spPr>
          <a:xfrm>
            <a:off x="338400" y="3119275"/>
            <a:ext cx="1502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AUC: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0.68</a:t>
            </a:r>
            <a:endParaRPr sz="18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6" name="Google Shape;416;p31"/>
          <p:cNvPicPr preferRelativeResize="0"/>
          <p:nvPr/>
        </p:nvPicPr>
        <p:blipFill rotWithShape="1">
          <a:blip r:embed="rId4">
            <a:alphaModFix/>
          </a:blip>
          <a:srcRect l="1780" r="5968"/>
          <a:stretch/>
        </p:blipFill>
        <p:spPr>
          <a:xfrm>
            <a:off x="5477100" y="112067"/>
            <a:ext cx="3186449" cy="2168583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1"/>
          <p:cNvSpPr txBox="1"/>
          <p:nvPr/>
        </p:nvSpPr>
        <p:spPr>
          <a:xfrm>
            <a:off x="4212738" y="529800"/>
            <a:ext cx="12207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8ABC"/>
                </a:solidFill>
                <a:latin typeface="Oswald"/>
                <a:ea typeface="Oswald"/>
                <a:cs typeface="Oswald"/>
                <a:sym typeface="Oswald"/>
              </a:rPr>
              <a:t>WITHOUT PCA</a:t>
            </a:r>
            <a:endParaRPr sz="1500">
              <a:solidFill>
                <a:srgbClr val="008A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8" name="Google Shape;418;p31"/>
          <p:cNvSpPr txBox="1"/>
          <p:nvPr/>
        </p:nvSpPr>
        <p:spPr>
          <a:xfrm>
            <a:off x="4212747" y="2280650"/>
            <a:ext cx="9162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8ABC"/>
                </a:solidFill>
                <a:latin typeface="Oswald"/>
                <a:ea typeface="Oswald"/>
                <a:cs typeface="Oswald"/>
                <a:sym typeface="Oswald"/>
              </a:rPr>
              <a:t>WITH PCA</a:t>
            </a:r>
            <a:endParaRPr sz="1500">
              <a:solidFill>
                <a:srgbClr val="008A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19" name="Google Shape;419;p31"/>
          <p:cNvCxnSpPr/>
          <p:nvPr/>
        </p:nvCxnSpPr>
        <p:spPr>
          <a:xfrm>
            <a:off x="0" y="2627450"/>
            <a:ext cx="5534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31"/>
          <p:cNvCxnSpPr/>
          <p:nvPr/>
        </p:nvCxnSpPr>
        <p:spPr>
          <a:xfrm>
            <a:off x="5534400" y="2625563"/>
            <a:ext cx="3330600" cy="14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31"/>
          <p:cNvCxnSpPr/>
          <p:nvPr/>
        </p:nvCxnSpPr>
        <p:spPr>
          <a:xfrm>
            <a:off x="0" y="931200"/>
            <a:ext cx="5534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22" name="Google Shape;422;p31"/>
          <p:cNvSpPr/>
          <p:nvPr/>
        </p:nvSpPr>
        <p:spPr>
          <a:xfrm>
            <a:off x="0" y="1167750"/>
            <a:ext cx="338400" cy="13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1"/>
          <p:cNvSpPr/>
          <p:nvPr/>
        </p:nvSpPr>
        <p:spPr>
          <a:xfrm>
            <a:off x="0" y="1535700"/>
            <a:ext cx="338400" cy="13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1"/>
          <p:cNvSpPr txBox="1"/>
          <p:nvPr/>
        </p:nvSpPr>
        <p:spPr>
          <a:xfrm>
            <a:off x="338400" y="1036638"/>
            <a:ext cx="1502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Test Accuracy:</a:t>
            </a:r>
            <a:endParaRPr sz="12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31"/>
          <p:cNvSpPr txBox="1"/>
          <p:nvPr/>
        </p:nvSpPr>
        <p:spPr>
          <a:xfrm>
            <a:off x="1412600" y="1001550"/>
            <a:ext cx="6465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95%</a:t>
            </a:r>
            <a:endParaRPr sz="18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31"/>
          <p:cNvSpPr txBox="1"/>
          <p:nvPr/>
        </p:nvSpPr>
        <p:spPr>
          <a:xfrm>
            <a:off x="338400" y="1346425"/>
            <a:ext cx="1502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AUC: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0.47</a:t>
            </a:r>
            <a:endParaRPr sz="18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ABC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837" y="100650"/>
            <a:ext cx="2784325" cy="4942201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32"/>
          <p:cNvPicPr preferRelativeResize="0"/>
          <p:nvPr/>
        </p:nvPicPr>
        <p:blipFill rotWithShape="1">
          <a:blip r:embed="rId3">
            <a:alphaModFix/>
          </a:blip>
          <a:srcRect t="4000" b="2304"/>
          <a:stretch/>
        </p:blipFill>
        <p:spPr>
          <a:xfrm>
            <a:off x="0" y="895200"/>
            <a:ext cx="9070700" cy="2828424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2"/>
          <p:cNvSpPr/>
          <p:nvPr/>
        </p:nvSpPr>
        <p:spPr>
          <a:xfrm>
            <a:off x="3597800" y="4090425"/>
            <a:ext cx="2571600" cy="659400"/>
          </a:xfrm>
          <a:prstGeom prst="rect">
            <a:avLst/>
          </a:prstGeom>
          <a:noFill/>
          <a:ln w="19050" cap="flat" cmpd="sng">
            <a:solidFill>
              <a:srgbClr val="1880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2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34" name="Google Shape;434;p32"/>
          <p:cNvSpPr/>
          <p:nvPr/>
        </p:nvSpPr>
        <p:spPr>
          <a:xfrm>
            <a:off x="0" y="0"/>
            <a:ext cx="9144000" cy="895200"/>
          </a:xfrm>
          <a:prstGeom prst="rect">
            <a:avLst/>
          </a:prstGeom>
          <a:solidFill>
            <a:srgbClr val="1E84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"/>
          <p:cNvSpPr txBox="1"/>
          <p:nvPr/>
        </p:nvSpPr>
        <p:spPr>
          <a:xfrm>
            <a:off x="156900" y="112050"/>
            <a:ext cx="19437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XGBOOST</a:t>
            </a:r>
            <a:endParaRPr sz="30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36" name="Google Shape;436;p32"/>
          <p:cNvCxnSpPr/>
          <p:nvPr/>
        </p:nvCxnSpPr>
        <p:spPr>
          <a:xfrm rot="10800000" flipH="1">
            <a:off x="-12" y="680250"/>
            <a:ext cx="2195700" cy="144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7" name="Google Shape;437;p32"/>
          <p:cNvSpPr txBox="1"/>
          <p:nvPr/>
        </p:nvSpPr>
        <p:spPr>
          <a:xfrm>
            <a:off x="4223000" y="4185447"/>
            <a:ext cx="132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MEAN AUC:</a:t>
            </a:r>
            <a:endParaRPr sz="20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8" name="Google Shape;438;p32"/>
          <p:cNvSpPr txBox="1"/>
          <p:nvPr/>
        </p:nvSpPr>
        <p:spPr>
          <a:xfrm>
            <a:off x="5364575" y="4127275"/>
            <a:ext cx="73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8ABC"/>
                </a:solidFill>
                <a:latin typeface="Oswald"/>
                <a:ea typeface="Oswald"/>
                <a:cs typeface="Oswald"/>
                <a:sym typeface="Oswald"/>
              </a:rPr>
              <a:t>0.88</a:t>
            </a:r>
            <a:endParaRPr sz="2500">
              <a:solidFill>
                <a:srgbClr val="008A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39" name="Google Shape;4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450" y="4090350"/>
            <a:ext cx="659550" cy="659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0" name="Google Shape;440;p32"/>
          <p:cNvCxnSpPr/>
          <p:nvPr/>
        </p:nvCxnSpPr>
        <p:spPr>
          <a:xfrm>
            <a:off x="1084875" y="3824200"/>
            <a:ext cx="7377900" cy="23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46" name="Google Shape;446;p33"/>
          <p:cNvSpPr/>
          <p:nvPr/>
        </p:nvSpPr>
        <p:spPr>
          <a:xfrm>
            <a:off x="0" y="0"/>
            <a:ext cx="4169100" cy="5143500"/>
          </a:xfrm>
          <a:prstGeom prst="rect">
            <a:avLst/>
          </a:prstGeom>
          <a:solidFill>
            <a:srgbClr val="1E84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3"/>
          <p:cNvSpPr txBox="1"/>
          <p:nvPr/>
        </p:nvSpPr>
        <p:spPr>
          <a:xfrm>
            <a:off x="156900" y="112050"/>
            <a:ext cx="19437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LightGBM</a:t>
            </a:r>
            <a:endParaRPr sz="30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48" name="Google Shape;448;p33"/>
          <p:cNvCxnSpPr/>
          <p:nvPr/>
        </p:nvCxnSpPr>
        <p:spPr>
          <a:xfrm rot="10800000" flipH="1">
            <a:off x="-12" y="692250"/>
            <a:ext cx="2184000" cy="24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49" name="Google Shape;449;p33"/>
          <p:cNvPicPr preferRelativeResize="0"/>
          <p:nvPr/>
        </p:nvPicPr>
        <p:blipFill rotWithShape="1">
          <a:blip r:embed="rId3">
            <a:alphaModFix/>
          </a:blip>
          <a:srcRect l="5784"/>
          <a:stretch/>
        </p:blipFill>
        <p:spPr>
          <a:xfrm>
            <a:off x="4324100" y="1094550"/>
            <a:ext cx="4716499" cy="29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3"/>
          <p:cNvSpPr txBox="1"/>
          <p:nvPr/>
        </p:nvSpPr>
        <p:spPr>
          <a:xfrm>
            <a:off x="338400" y="1189175"/>
            <a:ext cx="2528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Predicted </a:t>
            </a:r>
            <a:r>
              <a:rPr lang="en" sz="1500" b="1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18,518</a:t>
            </a:r>
            <a:r>
              <a:rPr lang="en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 frauds</a:t>
            </a:r>
            <a:endParaRPr sz="12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1" name="Google Shape;451;p33"/>
          <p:cNvSpPr/>
          <p:nvPr/>
        </p:nvSpPr>
        <p:spPr>
          <a:xfrm>
            <a:off x="0" y="1320275"/>
            <a:ext cx="338400" cy="13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3"/>
          <p:cNvSpPr txBox="1"/>
          <p:nvPr/>
        </p:nvSpPr>
        <p:spPr>
          <a:xfrm>
            <a:off x="397050" y="1727050"/>
            <a:ext cx="2528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Test AUC </a:t>
            </a:r>
            <a:r>
              <a:rPr lang="en" sz="1500" b="1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0.93</a:t>
            </a:r>
            <a:endParaRPr sz="1500" b="1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p33"/>
          <p:cNvSpPr/>
          <p:nvPr/>
        </p:nvSpPr>
        <p:spPr>
          <a:xfrm>
            <a:off x="0" y="1858150"/>
            <a:ext cx="338400" cy="13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3"/>
          <p:cNvSpPr/>
          <p:nvPr/>
        </p:nvSpPr>
        <p:spPr>
          <a:xfrm>
            <a:off x="5185650" y="4428850"/>
            <a:ext cx="2993400" cy="71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3"/>
          <p:cNvSpPr txBox="1"/>
          <p:nvPr/>
        </p:nvSpPr>
        <p:spPr>
          <a:xfrm>
            <a:off x="5210613" y="4482975"/>
            <a:ext cx="2220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8ABC"/>
                </a:solidFill>
                <a:latin typeface="Oswald"/>
                <a:ea typeface="Oswald"/>
                <a:cs typeface="Oswald"/>
                <a:sym typeface="Oswald"/>
              </a:rPr>
              <a:t>Performance:</a:t>
            </a:r>
            <a:endParaRPr sz="3000">
              <a:solidFill>
                <a:srgbClr val="008A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56" name="Google Shape;4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3450" y="44829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3"/>
          <p:cNvSpPr txBox="1"/>
          <p:nvPr/>
        </p:nvSpPr>
        <p:spPr>
          <a:xfrm>
            <a:off x="338400" y="2264925"/>
            <a:ext cx="13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tuning 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33"/>
          <p:cNvSpPr txBox="1"/>
          <p:nvPr/>
        </p:nvSpPr>
        <p:spPr>
          <a:xfrm>
            <a:off x="338400" y="2802800"/>
            <a:ext cx="3367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Number of rounds : 200, 800, 10,000, 40,000, 100,000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33"/>
          <p:cNvSpPr/>
          <p:nvPr/>
        </p:nvSpPr>
        <p:spPr>
          <a:xfrm>
            <a:off x="0" y="2396025"/>
            <a:ext cx="338400" cy="13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3"/>
          <p:cNvSpPr/>
          <p:nvPr/>
        </p:nvSpPr>
        <p:spPr>
          <a:xfrm>
            <a:off x="0" y="2933900"/>
            <a:ext cx="338400" cy="13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3"/>
          <p:cNvSpPr txBox="1"/>
          <p:nvPr/>
        </p:nvSpPr>
        <p:spPr>
          <a:xfrm>
            <a:off x="5185650" y="129000"/>
            <a:ext cx="3189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008ABC"/>
                </a:solidFill>
                <a:latin typeface="Oswald"/>
                <a:ea typeface="Oswald"/>
                <a:cs typeface="Oswald"/>
                <a:sym typeface="Oswald"/>
              </a:rPr>
              <a:t>IS Fraud Prediction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467" name="Google Shape;467;p34"/>
          <p:cNvGrpSpPr/>
          <p:nvPr/>
        </p:nvGrpSpPr>
        <p:grpSpPr>
          <a:xfrm>
            <a:off x="3002672" y="1175191"/>
            <a:ext cx="3438836" cy="3350687"/>
            <a:chOff x="2902488" y="902232"/>
            <a:chExt cx="3339000" cy="3339000"/>
          </a:xfrm>
        </p:grpSpPr>
        <p:sp>
          <p:nvSpPr>
            <p:cNvPr id="468" name="Google Shape;468;p34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05507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84BC"/>
                </a:solidFill>
              </a:endParaRPr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21577108"/>
                <a:gd name="adj2" fmla="val 16214886"/>
              </a:avLst>
            </a:prstGeom>
            <a:solidFill>
              <a:srgbClr val="008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84BC"/>
                </a:solidFill>
              </a:endParaRPr>
            </a:p>
          </p:txBody>
        </p:sp>
      </p:grpSp>
      <p:sp>
        <p:nvSpPr>
          <p:cNvPr id="470" name="Google Shape;470;p34"/>
          <p:cNvSpPr/>
          <p:nvPr/>
        </p:nvSpPr>
        <p:spPr>
          <a:xfrm>
            <a:off x="3787108" y="1939404"/>
            <a:ext cx="1870500" cy="1822200"/>
          </a:xfrm>
          <a:prstGeom prst="ellipse">
            <a:avLst/>
          </a:prstGeom>
          <a:solidFill>
            <a:srgbClr val="ABC8DA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1" name="Google Shape;471;p34"/>
          <p:cNvGrpSpPr/>
          <p:nvPr/>
        </p:nvGrpSpPr>
        <p:grpSpPr>
          <a:xfrm>
            <a:off x="4176359" y="717190"/>
            <a:ext cx="1100551" cy="1072340"/>
            <a:chOff x="2859873" y="853971"/>
            <a:chExt cx="1068600" cy="1068600"/>
          </a:xfrm>
        </p:grpSpPr>
        <p:sp>
          <p:nvSpPr>
            <p:cNvPr id="472" name="Google Shape;472;p34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ABC8DA"/>
            </a:solidFill>
            <a:ln w="9525" cap="flat" cmpd="sng">
              <a:solidFill>
                <a:srgbClr val="008A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rgbClr val="ABC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Oswald"/>
                  <a:ea typeface="Oswald"/>
                  <a:cs typeface="Oswald"/>
                  <a:sym typeface="Oswald"/>
                </a:rPr>
                <a:t>Random Forest</a:t>
              </a:r>
              <a:endPara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474" name="Google Shape;474;p34"/>
          <p:cNvGrpSpPr/>
          <p:nvPr/>
        </p:nvGrpSpPr>
        <p:grpSpPr>
          <a:xfrm>
            <a:off x="4166170" y="3915890"/>
            <a:ext cx="1100551" cy="1072340"/>
            <a:chOff x="5214448" y="3234278"/>
            <a:chExt cx="1068600" cy="1068600"/>
          </a:xfrm>
        </p:grpSpPr>
        <p:sp>
          <p:nvSpPr>
            <p:cNvPr id="475" name="Google Shape;475;p34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ABC8DA"/>
            </a:solidFill>
            <a:ln w="9525" cap="flat" cmpd="sng">
              <a:solidFill>
                <a:srgbClr val="008A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rgbClr val="ABC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Oswald"/>
                  <a:ea typeface="Oswald"/>
                  <a:cs typeface="Oswald"/>
                  <a:sym typeface="Oswald"/>
                </a:rPr>
                <a:t>RNN</a:t>
              </a:r>
              <a:endPara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477" name="Google Shape;477;p34"/>
          <p:cNvGrpSpPr/>
          <p:nvPr/>
        </p:nvGrpSpPr>
        <p:grpSpPr>
          <a:xfrm>
            <a:off x="2532364" y="2317971"/>
            <a:ext cx="1100551" cy="1072340"/>
            <a:chOff x="5214448" y="3234278"/>
            <a:chExt cx="1068600" cy="1068600"/>
          </a:xfrm>
        </p:grpSpPr>
        <p:sp>
          <p:nvSpPr>
            <p:cNvPr id="478" name="Google Shape;478;p34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ABC8DA"/>
            </a:solidFill>
            <a:ln w="9525" cap="flat" cmpd="sng">
              <a:solidFill>
                <a:srgbClr val="008A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4"/>
            <p:cNvSpPr txBox="1"/>
            <p:nvPr/>
          </p:nvSpPr>
          <p:spPr>
            <a:xfrm>
              <a:off x="5290954" y="3402428"/>
              <a:ext cx="915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Oswald"/>
                  <a:ea typeface="Oswald"/>
                  <a:cs typeface="Oswald"/>
                  <a:sym typeface="Oswald"/>
                </a:rPr>
                <a:t>Deep Neural Networks</a:t>
              </a:r>
              <a:endPara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480" name="Google Shape;480;p34"/>
          <p:cNvGrpSpPr/>
          <p:nvPr/>
        </p:nvGrpSpPr>
        <p:grpSpPr>
          <a:xfrm>
            <a:off x="5813219" y="2317971"/>
            <a:ext cx="1100551" cy="1072340"/>
            <a:chOff x="5214448" y="3234278"/>
            <a:chExt cx="1068600" cy="1068600"/>
          </a:xfrm>
        </p:grpSpPr>
        <p:sp>
          <p:nvSpPr>
            <p:cNvPr id="481" name="Google Shape;481;p34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ABC8DA"/>
            </a:solidFill>
            <a:ln w="9525" cap="flat" cmpd="sng">
              <a:solidFill>
                <a:srgbClr val="008A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 txBox="1"/>
            <p:nvPr/>
          </p:nvSpPr>
          <p:spPr>
            <a:xfrm>
              <a:off x="5290945" y="3402428"/>
              <a:ext cx="915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34343"/>
                  </a:solidFill>
                  <a:latin typeface="Oswald"/>
                  <a:ea typeface="Oswald"/>
                  <a:cs typeface="Oswald"/>
                  <a:sym typeface="Oswald"/>
                </a:rPr>
                <a:t>Decision tree</a:t>
              </a:r>
              <a:endPara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pic>
        <p:nvPicPr>
          <p:cNvPr id="483" name="Google Shape;4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135" y="2332305"/>
            <a:ext cx="1068237" cy="1040791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4"/>
          <p:cNvSpPr txBox="1"/>
          <p:nvPr/>
        </p:nvSpPr>
        <p:spPr>
          <a:xfrm>
            <a:off x="89650" y="112050"/>
            <a:ext cx="34401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08ABC"/>
                </a:solidFill>
                <a:latin typeface="Oswald"/>
                <a:ea typeface="Oswald"/>
                <a:cs typeface="Oswald"/>
                <a:sym typeface="Oswald"/>
              </a:rPr>
              <a:t>OTHER APPROACHES</a:t>
            </a:r>
            <a:endParaRPr sz="3000" b="1">
              <a:solidFill>
                <a:srgbClr val="008A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85" name="Google Shape;485;p34"/>
          <p:cNvCxnSpPr/>
          <p:nvPr/>
        </p:nvCxnSpPr>
        <p:spPr>
          <a:xfrm>
            <a:off x="-12" y="694650"/>
            <a:ext cx="3787500" cy="1140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5"/>
          <p:cNvSpPr txBox="1">
            <a:spLocks noGrp="1"/>
          </p:cNvSpPr>
          <p:nvPr>
            <p:ph type="sldNum" idx="12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91" name="Google Shape;491;p35"/>
          <p:cNvSpPr/>
          <p:nvPr/>
        </p:nvSpPr>
        <p:spPr>
          <a:xfrm>
            <a:off x="2031600" y="2103024"/>
            <a:ext cx="594300" cy="36900"/>
          </a:xfrm>
          <a:prstGeom prst="roundRect">
            <a:avLst>
              <a:gd name="adj" fmla="val 50000"/>
            </a:avLst>
          </a:prstGeom>
          <a:solidFill>
            <a:srgbClr val="008A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35"/>
          <p:cNvGrpSpPr/>
          <p:nvPr/>
        </p:nvGrpSpPr>
        <p:grpSpPr>
          <a:xfrm>
            <a:off x="461125" y="1812062"/>
            <a:ext cx="1709100" cy="1150175"/>
            <a:chOff x="594488" y="1957150"/>
            <a:chExt cx="1709100" cy="1150175"/>
          </a:xfrm>
        </p:grpSpPr>
        <p:sp>
          <p:nvSpPr>
            <p:cNvPr id="493" name="Google Shape;493;p35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008A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5"/>
            <p:cNvSpPr txBox="1"/>
            <p:nvPr/>
          </p:nvSpPr>
          <p:spPr>
            <a:xfrm>
              <a:off x="1230636" y="2026599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0" b="1">
                  <a:solidFill>
                    <a:srgbClr val="008ABC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000" b="1">
                <a:solidFill>
                  <a:srgbClr val="008AB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5" name="Google Shape;495;p35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008ABC"/>
                  </a:solidFill>
                  <a:latin typeface="Roboto"/>
                  <a:ea typeface="Roboto"/>
                  <a:cs typeface="Roboto"/>
                  <a:sym typeface="Roboto"/>
                </a:rPr>
                <a:t>Score 0.8587 </a:t>
              </a:r>
              <a:endParaRPr sz="1200" b="1">
                <a:solidFill>
                  <a:srgbClr val="008AB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6" name="Google Shape;496;p35"/>
          <p:cNvGrpSpPr/>
          <p:nvPr/>
        </p:nvGrpSpPr>
        <p:grpSpPr>
          <a:xfrm>
            <a:off x="2566063" y="1812062"/>
            <a:ext cx="1709100" cy="1150175"/>
            <a:chOff x="2699425" y="1957150"/>
            <a:chExt cx="1709100" cy="1150175"/>
          </a:xfrm>
        </p:grpSpPr>
        <p:sp>
          <p:nvSpPr>
            <p:cNvPr id="497" name="Google Shape;497;p35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008A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5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008ABC"/>
                  </a:solidFill>
                  <a:latin typeface="Roboto"/>
                  <a:ea typeface="Roboto"/>
                  <a:cs typeface="Roboto"/>
                  <a:sym typeface="Roboto"/>
                </a:rPr>
                <a:t>Score 0.9222</a:t>
              </a:r>
              <a:endParaRPr sz="1200" b="1">
                <a:solidFill>
                  <a:srgbClr val="008AB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9" name="Google Shape;499;p35"/>
            <p:cNvSpPr txBox="1"/>
            <p:nvPr/>
          </p:nvSpPr>
          <p:spPr>
            <a:xfrm>
              <a:off x="3329823" y="2015399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0" b="1">
                  <a:solidFill>
                    <a:srgbClr val="008ABC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2000" b="1">
                <a:solidFill>
                  <a:srgbClr val="008AB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0" name="Google Shape;500;p35"/>
          <p:cNvGrpSpPr/>
          <p:nvPr/>
        </p:nvGrpSpPr>
        <p:grpSpPr>
          <a:xfrm>
            <a:off x="2857275" y="1812062"/>
            <a:ext cx="3499876" cy="1976501"/>
            <a:chOff x="2990638" y="1957150"/>
            <a:chExt cx="3499876" cy="1976501"/>
          </a:xfrm>
        </p:grpSpPr>
        <p:sp>
          <p:nvSpPr>
            <p:cNvPr id="501" name="Google Shape;501;p35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0550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5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055079"/>
                  </a:solidFill>
                  <a:latin typeface="Roboto"/>
                  <a:ea typeface="Roboto"/>
                  <a:cs typeface="Roboto"/>
                  <a:sym typeface="Roboto"/>
                </a:rPr>
                <a:t>Score 0.9305</a:t>
              </a:r>
              <a:endParaRPr sz="1200" b="1">
                <a:solidFill>
                  <a:srgbClr val="05507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3" name="Google Shape;503;p35"/>
            <p:cNvSpPr txBox="1"/>
            <p:nvPr/>
          </p:nvSpPr>
          <p:spPr>
            <a:xfrm>
              <a:off x="2990638" y="3196251"/>
              <a:ext cx="32874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b="1">
                  <a:solidFill>
                    <a:srgbClr val="1880A6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" sz="1800" b="1">
                  <a:solidFill>
                    <a:srgbClr val="1880A6"/>
                  </a:solidFill>
                  <a:latin typeface="Oswald"/>
                  <a:ea typeface="Oswald"/>
                  <a:cs typeface="Oswald"/>
                  <a:sym typeface="Oswald"/>
                </a:rPr>
                <a:t>Leaderboard Number 1</a:t>
              </a:r>
              <a:endParaRPr sz="1800" b="1">
                <a:solidFill>
                  <a:srgbClr val="1880A6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>
                  <a:solidFill>
                    <a:srgbClr val="1880A6"/>
                  </a:solidFill>
                  <a:latin typeface="Oswald"/>
                  <a:ea typeface="Oswald"/>
                  <a:cs typeface="Oswald"/>
                  <a:sym typeface="Oswald"/>
                </a:rPr>
                <a:t>0.9666</a:t>
              </a:r>
              <a:endParaRPr sz="1800" b="1">
                <a:solidFill>
                  <a:srgbClr val="1880A6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4" name="Google Shape;504;p35"/>
            <p:cNvSpPr txBox="1"/>
            <p:nvPr/>
          </p:nvSpPr>
          <p:spPr>
            <a:xfrm>
              <a:off x="5417558" y="2008849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0" b="1">
                  <a:solidFill>
                    <a:srgbClr val="055079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2000" b="1">
                <a:solidFill>
                  <a:srgbClr val="05507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05" name="Google Shape;505;p35"/>
          <p:cNvSpPr/>
          <p:nvPr/>
        </p:nvSpPr>
        <p:spPr>
          <a:xfrm>
            <a:off x="4203813" y="2103024"/>
            <a:ext cx="594300" cy="36900"/>
          </a:xfrm>
          <a:prstGeom prst="roundRect">
            <a:avLst>
              <a:gd name="adj" fmla="val 50000"/>
            </a:avLst>
          </a:prstGeom>
          <a:solidFill>
            <a:srgbClr val="008A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5"/>
          <p:cNvSpPr/>
          <p:nvPr/>
        </p:nvSpPr>
        <p:spPr>
          <a:xfrm>
            <a:off x="6285788" y="2103024"/>
            <a:ext cx="594300" cy="36900"/>
          </a:xfrm>
          <a:prstGeom prst="roundRect">
            <a:avLst>
              <a:gd name="adj" fmla="val 50000"/>
            </a:avLst>
          </a:prstGeom>
          <a:solidFill>
            <a:srgbClr val="0550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5"/>
          <p:cNvSpPr/>
          <p:nvPr/>
        </p:nvSpPr>
        <p:spPr>
          <a:xfrm>
            <a:off x="3968025" y="393599"/>
            <a:ext cx="1110300" cy="1120500"/>
          </a:xfrm>
          <a:prstGeom prst="ellipse">
            <a:avLst/>
          </a:prstGeom>
          <a:noFill/>
          <a:ln w="38100" cap="flat" cmpd="sng">
            <a:solidFill>
              <a:srgbClr val="008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5"/>
          <p:cNvSpPr txBox="1"/>
          <p:nvPr/>
        </p:nvSpPr>
        <p:spPr>
          <a:xfrm>
            <a:off x="3940875" y="552749"/>
            <a:ext cx="11646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55079"/>
                </a:solidFill>
                <a:latin typeface="Roboto"/>
                <a:ea typeface="Roboto"/>
                <a:cs typeface="Roboto"/>
                <a:sym typeface="Roboto"/>
              </a:rPr>
              <a:t>Total Submissions:</a:t>
            </a:r>
            <a:endParaRPr sz="1100" b="1">
              <a:solidFill>
                <a:srgbClr val="05507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35"/>
          <p:cNvSpPr txBox="1"/>
          <p:nvPr/>
        </p:nvSpPr>
        <p:spPr>
          <a:xfrm>
            <a:off x="4282275" y="934624"/>
            <a:ext cx="48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55079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2000" b="1">
              <a:solidFill>
                <a:srgbClr val="05507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35"/>
          <p:cNvSpPr/>
          <p:nvPr/>
        </p:nvSpPr>
        <p:spPr>
          <a:xfrm rot="-5400000">
            <a:off x="4203813" y="1792799"/>
            <a:ext cx="594300" cy="36900"/>
          </a:xfrm>
          <a:prstGeom prst="roundRect">
            <a:avLst>
              <a:gd name="adj" fmla="val 50000"/>
            </a:avLst>
          </a:prstGeom>
          <a:solidFill>
            <a:srgbClr val="008A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5"/>
          <p:cNvSpPr txBox="1"/>
          <p:nvPr/>
        </p:nvSpPr>
        <p:spPr>
          <a:xfrm>
            <a:off x="4292350" y="4639250"/>
            <a:ext cx="48159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8ABC"/>
                </a:solidFill>
                <a:latin typeface="Oswald"/>
                <a:ea typeface="Oswald"/>
                <a:cs typeface="Oswald"/>
                <a:sym typeface="Oswald"/>
              </a:rPr>
              <a:t>...We’ll keep doing submissions until October 1st.  </a:t>
            </a:r>
            <a:endParaRPr sz="2000">
              <a:solidFill>
                <a:srgbClr val="008A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2" name="Google Shape;512;p35"/>
          <p:cNvSpPr txBox="1"/>
          <p:nvPr/>
        </p:nvSpPr>
        <p:spPr>
          <a:xfrm>
            <a:off x="175300" y="131650"/>
            <a:ext cx="3287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8ABC"/>
                </a:solidFill>
                <a:latin typeface="Oswald"/>
                <a:ea typeface="Oswald"/>
                <a:cs typeface="Oswald"/>
                <a:sym typeface="Oswald"/>
              </a:rPr>
              <a:t>Our process in the competition...</a:t>
            </a:r>
            <a:endParaRPr sz="2000">
              <a:solidFill>
                <a:srgbClr val="008A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3" name="Google Shape;513;p35"/>
          <p:cNvSpPr txBox="1"/>
          <p:nvPr/>
        </p:nvSpPr>
        <p:spPr>
          <a:xfrm>
            <a:off x="1084875" y="3877500"/>
            <a:ext cx="6832200" cy="59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8ABC"/>
                </a:solidFill>
                <a:latin typeface="Lato"/>
                <a:ea typeface="Lato"/>
                <a:cs typeface="Lato"/>
                <a:sym typeface="Lato"/>
              </a:rPr>
              <a:t>Submissions are evaluated on area under the ROC curve between the predicted probability and the observed target.</a:t>
            </a:r>
            <a:endParaRPr sz="1200" b="1">
              <a:solidFill>
                <a:srgbClr val="008AB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8AB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14" name="Google Shape;514;p35"/>
          <p:cNvGrpSpPr/>
          <p:nvPr/>
        </p:nvGrpSpPr>
        <p:grpSpPr>
          <a:xfrm>
            <a:off x="6730025" y="1812062"/>
            <a:ext cx="1709100" cy="1150175"/>
            <a:chOff x="6863388" y="1957150"/>
            <a:chExt cx="1709100" cy="1150175"/>
          </a:xfrm>
        </p:grpSpPr>
        <p:sp>
          <p:nvSpPr>
            <p:cNvPr id="515" name="Google Shape;515;p35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0550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 txBox="1"/>
            <p:nvPr/>
          </p:nvSpPr>
          <p:spPr>
            <a:xfrm>
              <a:off x="7443588" y="2037788"/>
              <a:ext cx="5487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0" b="1">
                  <a:solidFill>
                    <a:srgbClr val="055079"/>
                  </a:solidFill>
                  <a:latin typeface="Roboto"/>
                  <a:ea typeface="Roboto"/>
                  <a:cs typeface="Roboto"/>
                  <a:sym typeface="Roboto"/>
                </a:rPr>
                <a:t>16</a:t>
              </a:r>
              <a:endParaRPr sz="2000" b="1">
                <a:solidFill>
                  <a:srgbClr val="05507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7" name="Google Shape;517;p35"/>
            <p:cNvSpPr txBox="1"/>
            <p:nvPr/>
          </p:nvSpPr>
          <p:spPr>
            <a:xfrm>
              <a:off x="68633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055079"/>
                  </a:solidFill>
                  <a:latin typeface="Roboto"/>
                  <a:ea typeface="Roboto"/>
                  <a:cs typeface="Roboto"/>
                  <a:sym typeface="Roboto"/>
                </a:rPr>
                <a:t>Score 0.9352</a:t>
              </a:r>
              <a:endParaRPr sz="1200" b="1">
                <a:solidFill>
                  <a:srgbClr val="05507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ABC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6"/>
          <p:cNvSpPr txBox="1"/>
          <p:nvPr/>
        </p:nvSpPr>
        <p:spPr>
          <a:xfrm>
            <a:off x="6354900" y="4328475"/>
            <a:ext cx="25884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QUESTIONS?</a:t>
            </a:r>
            <a:endParaRPr sz="3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3" name="Google Shape;523;p36"/>
          <p:cNvSpPr txBox="1"/>
          <p:nvPr/>
        </p:nvSpPr>
        <p:spPr>
          <a:xfrm>
            <a:off x="33050" y="1558350"/>
            <a:ext cx="62448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THANK YOU !</a:t>
            </a:r>
            <a:endParaRPr sz="7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24" name="Google Shape;524;p36"/>
          <p:cNvCxnSpPr/>
          <p:nvPr/>
        </p:nvCxnSpPr>
        <p:spPr>
          <a:xfrm rot="10800000" flipH="1">
            <a:off x="33050" y="2632375"/>
            <a:ext cx="4603800" cy="33000"/>
          </a:xfrm>
          <a:prstGeom prst="straightConnector1">
            <a:avLst/>
          </a:prstGeom>
          <a:noFill/>
          <a:ln w="28575" cap="flat" cmpd="sng">
            <a:solidFill>
              <a:srgbClr val="F3F3F3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302575" y="941250"/>
            <a:ext cx="5434800" cy="16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055079"/>
                </a:solidFill>
                <a:latin typeface="Impact"/>
                <a:ea typeface="Impact"/>
                <a:cs typeface="Impact"/>
                <a:sym typeface="Impact"/>
              </a:rPr>
              <a:t>THE $30 BILLION PROBLEM</a:t>
            </a:r>
            <a:endParaRPr sz="5500">
              <a:solidFill>
                <a:srgbClr val="055079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257750" y="3019863"/>
            <a:ext cx="4876500" cy="9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1E84BC"/>
                </a:solidFill>
                <a:latin typeface="Yellowtail"/>
                <a:ea typeface="Yellowtail"/>
                <a:cs typeface="Yellowtail"/>
                <a:sym typeface="Yellowtail"/>
              </a:rPr>
              <a:t>Fraud Detection</a:t>
            </a:r>
            <a:endParaRPr sz="6000">
              <a:solidFill>
                <a:srgbClr val="1E84BC"/>
              </a:solidFill>
              <a:latin typeface="Yellowtail"/>
              <a:ea typeface="Yellowtail"/>
              <a:cs typeface="Yellowtail"/>
              <a:sym typeface="Yellowtai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</a:endParaRPr>
          </a:p>
        </p:txBody>
      </p:sp>
      <p:cxnSp>
        <p:nvCxnSpPr>
          <p:cNvPr id="68" name="Google Shape;68;p15"/>
          <p:cNvCxnSpPr/>
          <p:nvPr/>
        </p:nvCxnSpPr>
        <p:spPr>
          <a:xfrm rot="10800000" flipH="1">
            <a:off x="1692075" y="2924825"/>
            <a:ext cx="1613700" cy="11100"/>
          </a:xfrm>
          <a:prstGeom prst="straightConnector1">
            <a:avLst/>
          </a:prstGeom>
          <a:noFill/>
          <a:ln w="9525" cap="flat" cmpd="sng">
            <a:solidFill>
              <a:srgbClr val="ABC8D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9" name="Google Shape;69;p15"/>
          <p:cNvSpPr/>
          <p:nvPr/>
        </p:nvSpPr>
        <p:spPr>
          <a:xfrm>
            <a:off x="0" y="4941900"/>
            <a:ext cx="9144000" cy="201600"/>
          </a:xfrm>
          <a:prstGeom prst="rect">
            <a:avLst/>
          </a:prstGeom>
          <a:solidFill>
            <a:srgbClr val="008A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l="11621" r="10333" b="4734"/>
          <a:stretch/>
        </p:blipFill>
        <p:spPr>
          <a:xfrm>
            <a:off x="5040725" y="134488"/>
            <a:ext cx="4103276" cy="50090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55079"/>
            </a:outerShdw>
          </a:effectLst>
        </p:spPr>
      </p:pic>
      <p:sp>
        <p:nvSpPr>
          <p:cNvPr id="71" name="Google Shape;71;p15"/>
          <p:cNvSpPr txBox="1"/>
          <p:nvPr/>
        </p:nvSpPr>
        <p:spPr>
          <a:xfrm>
            <a:off x="6111365" y="2342000"/>
            <a:ext cx="19620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Capstone Project </a:t>
            </a:r>
            <a:endParaRPr b="1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0" y="0"/>
            <a:ext cx="9144000" cy="201600"/>
          </a:xfrm>
          <a:prstGeom prst="rect">
            <a:avLst/>
          </a:prstGeom>
          <a:solidFill>
            <a:srgbClr val="008A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0" y="0"/>
            <a:ext cx="9144000" cy="2499000"/>
          </a:xfrm>
          <a:prstGeom prst="rect">
            <a:avLst/>
          </a:prstGeom>
          <a:solidFill>
            <a:srgbClr val="008A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l="4004" r="12738"/>
          <a:stretch/>
        </p:blipFill>
        <p:spPr>
          <a:xfrm>
            <a:off x="434001" y="1509310"/>
            <a:ext cx="1725300" cy="1703400"/>
          </a:xfrm>
          <a:prstGeom prst="ellipse">
            <a:avLst/>
          </a:prstGeom>
          <a:noFill/>
          <a:ln w="19050" cap="flat" cmpd="sng">
            <a:solidFill>
              <a:srgbClr val="008AB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0476" y="1546575"/>
            <a:ext cx="1666200" cy="1666200"/>
          </a:xfrm>
          <a:prstGeom prst="ellipse">
            <a:avLst/>
          </a:prstGeom>
          <a:noFill/>
          <a:ln w="19050" cap="flat" cmpd="sng">
            <a:solidFill>
              <a:srgbClr val="008AB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0" name="Google Shape;80;p16"/>
          <p:cNvSpPr txBox="1"/>
          <p:nvPr/>
        </p:nvSpPr>
        <p:spPr>
          <a:xfrm>
            <a:off x="295425" y="3212778"/>
            <a:ext cx="19536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008ABC"/>
                </a:solidFill>
                <a:latin typeface="Lato"/>
                <a:ea typeface="Lato"/>
                <a:cs typeface="Lato"/>
                <a:sym typeface="Lato"/>
              </a:rPr>
              <a:t>Syed Jafri </a:t>
            </a:r>
            <a:endParaRPr sz="1200" b="1">
              <a:solidFill>
                <a:srgbClr val="008A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3361625" y="3212778"/>
            <a:ext cx="22320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8ABC"/>
                </a:solidFill>
                <a:latin typeface="Lato"/>
                <a:ea typeface="Lato"/>
                <a:cs typeface="Lato"/>
                <a:sym typeface="Lato"/>
              </a:rPr>
              <a:t>Daniela Gonzalez</a:t>
            </a:r>
            <a:endParaRPr sz="1200" b="1">
              <a:solidFill>
                <a:srgbClr val="008A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5010478" y="3212778"/>
            <a:ext cx="22320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8ABC"/>
                </a:solidFill>
                <a:latin typeface="Lato"/>
                <a:ea typeface="Lato"/>
                <a:cs typeface="Lato"/>
                <a:sym typeface="Lato"/>
              </a:rPr>
              <a:t>AJ Dhillon</a:t>
            </a:r>
            <a:endParaRPr sz="1200" b="1">
              <a:solidFill>
                <a:srgbClr val="008A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6706217" y="3212778"/>
            <a:ext cx="22320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8ABC"/>
                </a:solidFill>
                <a:latin typeface="Lato"/>
                <a:ea typeface="Lato"/>
                <a:cs typeface="Lato"/>
                <a:sym typeface="Lato"/>
              </a:rPr>
              <a:t>Andrea Rodriguez</a:t>
            </a:r>
            <a:endParaRPr sz="1200" b="1">
              <a:solidFill>
                <a:srgbClr val="008A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757575" y="3257600"/>
            <a:ext cx="22320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8ABC"/>
                </a:solidFill>
                <a:latin typeface="Lato"/>
                <a:ea typeface="Lato"/>
                <a:cs typeface="Lato"/>
                <a:sym typeface="Lato"/>
              </a:rPr>
              <a:t>Priyadarshini De</a:t>
            </a:r>
            <a:endParaRPr sz="1200" b="1">
              <a:solidFill>
                <a:srgbClr val="008AB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5">
            <a:alphaModFix/>
          </a:blip>
          <a:srcRect l="9418" t="50000" r="12162"/>
          <a:stretch/>
        </p:blipFill>
        <p:spPr>
          <a:xfrm>
            <a:off x="3626551" y="1567733"/>
            <a:ext cx="1666200" cy="1644900"/>
          </a:xfrm>
          <a:prstGeom prst="ellipse">
            <a:avLst/>
          </a:prstGeom>
          <a:noFill/>
          <a:ln w="19050" cap="flat" cmpd="sng">
            <a:solidFill>
              <a:srgbClr val="008AB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6">
            <a:alphaModFix/>
          </a:blip>
          <a:srcRect l="7000" t="11572" r="6992" b="13035"/>
          <a:stretch/>
        </p:blipFill>
        <p:spPr>
          <a:xfrm>
            <a:off x="5263825" y="1568916"/>
            <a:ext cx="1725300" cy="1642500"/>
          </a:xfrm>
          <a:prstGeom prst="ellipse">
            <a:avLst/>
          </a:prstGeom>
          <a:noFill/>
          <a:ln w="19050" cap="flat" cmpd="sng">
            <a:solidFill>
              <a:srgbClr val="008AB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7">
            <a:alphaModFix/>
          </a:blip>
          <a:srcRect l="27040" t="3335" r="11463" b="58499"/>
          <a:stretch/>
        </p:blipFill>
        <p:spPr>
          <a:xfrm>
            <a:off x="6959575" y="1568916"/>
            <a:ext cx="1725300" cy="1642500"/>
          </a:xfrm>
          <a:prstGeom prst="ellipse">
            <a:avLst/>
          </a:prstGeom>
          <a:noFill/>
          <a:ln w="19050" cap="flat" cmpd="sng">
            <a:solidFill>
              <a:srgbClr val="008AB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8" name="Google Shape;88;p16"/>
          <p:cNvSpPr txBox="1"/>
          <p:nvPr/>
        </p:nvSpPr>
        <p:spPr>
          <a:xfrm>
            <a:off x="3697650" y="142625"/>
            <a:ext cx="17487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 TEAM</a:t>
            </a:r>
            <a:endParaRPr sz="3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89" name="Google Shape;89;p16"/>
          <p:cNvCxnSpPr/>
          <p:nvPr/>
        </p:nvCxnSpPr>
        <p:spPr>
          <a:xfrm>
            <a:off x="4248425" y="735525"/>
            <a:ext cx="458400" cy="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6"/>
          <p:cNvSpPr/>
          <p:nvPr/>
        </p:nvSpPr>
        <p:spPr>
          <a:xfrm>
            <a:off x="2823175" y="3563900"/>
            <a:ext cx="100800" cy="145800"/>
          </a:xfrm>
          <a:prstGeom prst="diamond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1221825" y="3519075"/>
            <a:ext cx="100800" cy="145800"/>
          </a:xfrm>
          <a:prstGeom prst="diamond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4409250" y="3519225"/>
            <a:ext cx="100800" cy="145800"/>
          </a:xfrm>
          <a:prstGeom prst="diamond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6076075" y="3520425"/>
            <a:ext cx="100800" cy="145800"/>
          </a:xfrm>
          <a:prstGeom prst="diamond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7822100" y="3520425"/>
            <a:ext cx="100800" cy="145800"/>
          </a:xfrm>
          <a:prstGeom prst="diamond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4219100" y="4667400"/>
            <a:ext cx="4896600" cy="465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008A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0" y="0"/>
            <a:ext cx="4247400" cy="5143500"/>
          </a:xfrm>
          <a:prstGeom prst="rect">
            <a:avLst/>
          </a:prstGeom>
          <a:solidFill>
            <a:srgbClr val="1E84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156900" y="112050"/>
            <a:ext cx="22860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PROBLEM</a:t>
            </a:r>
            <a:endParaRPr sz="24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4466700" y="694650"/>
            <a:ext cx="22860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008ABC"/>
                </a:solidFill>
                <a:latin typeface="Oswald"/>
                <a:ea typeface="Oswald"/>
                <a:cs typeface="Oswald"/>
                <a:sym typeface="Oswald"/>
              </a:rPr>
              <a:t>GOAL</a:t>
            </a:r>
            <a:endParaRPr sz="2900" b="1">
              <a:solidFill>
                <a:srgbClr val="008A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4403900" y="1409250"/>
            <a:ext cx="45270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Improve the efficacy of fraudulent transaction alerts &amp;   the customer experience for millions of people around the world.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688" y="2885525"/>
            <a:ext cx="536401" cy="5364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8ABC">
                <a:alpha val="50000"/>
              </a:srgbClr>
            </a:outerShdw>
          </a:effectLst>
        </p:spPr>
      </p:pic>
      <p:sp>
        <p:nvSpPr>
          <p:cNvPr id="106" name="Google Shape;106;p17"/>
          <p:cNvSpPr txBox="1"/>
          <p:nvPr/>
        </p:nvSpPr>
        <p:spPr>
          <a:xfrm>
            <a:off x="4894713" y="3002800"/>
            <a:ext cx="16878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8ABC"/>
                </a:solidFill>
                <a:latin typeface="Lato"/>
                <a:ea typeface="Lato"/>
                <a:cs typeface="Lato"/>
                <a:sym typeface="Lato"/>
              </a:rPr>
              <a:t>Predict the probability that an online transaction is fraudulent</a:t>
            </a:r>
            <a:endParaRPr sz="1200" b="1">
              <a:solidFill>
                <a:srgbClr val="008AB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2187" y="2899625"/>
            <a:ext cx="508200" cy="508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8ABC">
                <a:alpha val="50000"/>
              </a:srgbClr>
            </a:outerShdw>
          </a:effectLst>
        </p:spPr>
      </p:pic>
      <p:sp>
        <p:nvSpPr>
          <p:cNvPr id="108" name="Google Shape;108;p17"/>
          <p:cNvSpPr txBox="1"/>
          <p:nvPr/>
        </p:nvSpPr>
        <p:spPr>
          <a:xfrm>
            <a:off x="7480363" y="2952750"/>
            <a:ext cx="14289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8AB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Help  businesses reduce their fraud loss &amp; increase their revenue. </a:t>
            </a:r>
            <a:endParaRPr sz="1200" b="1">
              <a:solidFill>
                <a:srgbClr val="008A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1078700" y="2025000"/>
            <a:ext cx="24267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False Positives </a:t>
            </a:r>
            <a:endParaRPr sz="3000"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4449" y="1144425"/>
            <a:ext cx="1018523" cy="9303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pic>
      <p:cxnSp>
        <p:nvCxnSpPr>
          <p:cNvPr id="111" name="Google Shape;111;p17"/>
          <p:cNvCxnSpPr/>
          <p:nvPr/>
        </p:nvCxnSpPr>
        <p:spPr>
          <a:xfrm rot="10800000" flipH="1">
            <a:off x="0" y="564725"/>
            <a:ext cx="2823900" cy="21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2" name="Google Shape;112;p17" title="Points scor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4500" y="3414237"/>
            <a:ext cx="1621701" cy="100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1557200" y="3557450"/>
            <a:ext cx="14697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31%</a:t>
            </a:r>
            <a:endParaRPr sz="36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1223850" y="3866250"/>
            <a:ext cx="376200" cy="9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2442900" y="3682650"/>
            <a:ext cx="20022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Credit Card is the Most common type of fraud.</a:t>
            </a:r>
            <a:endParaRPr sz="12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66700" y="4712250"/>
            <a:ext cx="376200" cy="3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4842900" y="4734600"/>
            <a:ext cx="43011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u="sng">
                <a:solidFill>
                  <a:srgbClr val="008ABC"/>
                </a:solidFill>
                <a:latin typeface="Lato"/>
                <a:ea typeface="Lato"/>
                <a:cs typeface="Lato"/>
                <a:sym typeface="Lato"/>
              </a:rPr>
              <a:t>Sponsor: </a:t>
            </a:r>
            <a:r>
              <a:rPr lang="en" sz="1000" b="1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IEEE Computational Intelligence Society &amp; Vesta Corporation</a:t>
            </a:r>
            <a:endParaRPr sz="1000" b="1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8" name="Google Shape;118;p17"/>
          <p:cNvCxnSpPr/>
          <p:nvPr/>
        </p:nvCxnSpPr>
        <p:spPr>
          <a:xfrm>
            <a:off x="1626300" y="2952750"/>
            <a:ext cx="994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17"/>
          <p:cNvCxnSpPr/>
          <p:nvPr/>
        </p:nvCxnSpPr>
        <p:spPr>
          <a:xfrm rot="10800000">
            <a:off x="6667400" y="3014775"/>
            <a:ext cx="0" cy="845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 l="60017"/>
          <a:stretch/>
        </p:blipFill>
        <p:spPr>
          <a:xfrm>
            <a:off x="5517513" y="0"/>
            <a:ext cx="36531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/>
          <p:nvPr/>
        </p:nvSpPr>
        <p:spPr>
          <a:xfrm>
            <a:off x="3831425" y="300"/>
            <a:ext cx="5116200" cy="5143500"/>
          </a:xfrm>
          <a:prstGeom prst="trapezoid">
            <a:avLst>
              <a:gd name="adj" fmla="val 25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140850" y="145525"/>
            <a:ext cx="21117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THE DATASET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28" name="Google Shape;128;p18"/>
          <p:cNvCxnSpPr/>
          <p:nvPr/>
        </p:nvCxnSpPr>
        <p:spPr>
          <a:xfrm rot="10800000" flipH="1">
            <a:off x="140850" y="699700"/>
            <a:ext cx="3495000" cy="21000"/>
          </a:xfrm>
          <a:prstGeom prst="straightConnector1">
            <a:avLst/>
          </a:prstGeom>
          <a:noFill/>
          <a:ln w="28575" cap="flat" cmpd="sng">
            <a:solidFill>
              <a:srgbClr val="008AB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8"/>
          <p:cNvSpPr txBox="1"/>
          <p:nvPr/>
        </p:nvSpPr>
        <p:spPr>
          <a:xfrm>
            <a:off x="393187" y="912525"/>
            <a:ext cx="12945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590,540</a:t>
            </a:r>
            <a:r>
              <a:rPr lang="en" sz="3000">
                <a:latin typeface="Oswald"/>
                <a:ea typeface="Oswald"/>
                <a:cs typeface="Oswald"/>
                <a:sym typeface="Oswald"/>
              </a:rPr>
              <a:t> 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1447638" y="1190213"/>
            <a:ext cx="88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84BC"/>
                </a:solidFill>
                <a:latin typeface="Oswald"/>
                <a:ea typeface="Oswald"/>
                <a:cs typeface="Oswald"/>
                <a:sym typeface="Oswald"/>
              </a:rPr>
              <a:t>rows </a:t>
            </a:r>
            <a:endParaRPr>
              <a:solidFill>
                <a:srgbClr val="1E84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2900963" y="1278150"/>
            <a:ext cx="2683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Binary classification problem</a:t>
            </a:r>
            <a:endParaRPr sz="22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0738" y="847788"/>
            <a:ext cx="458850" cy="4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649256" y="1616150"/>
            <a:ext cx="7107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434 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1185113" y="1743975"/>
            <a:ext cx="88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84BC"/>
                </a:solidFill>
                <a:latin typeface="Oswald"/>
                <a:ea typeface="Oswald"/>
                <a:cs typeface="Oswald"/>
                <a:sym typeface="Oswald"/>
              </a:rPr>
              <a:t>Columns</a:t>
            </a:r>
            <a:endParaRPr>
              <a:solidFill>
                <a:srgbClr val="1E84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6291437" y="983763"/>
            <a:ext cx="12945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144,233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7295988" y="1190213"/>
            <a:ext cx="88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84BC"/>
                </a:solidFill>
                <a:latin typeface="Oswald"/>
                <a:ea typeface="Oswald"/>
                <a:cs typeface="Oswald"/>
                <a:sym typeface="Oswald"/>
              </a:rPr>
              <a:t>rows </a:t>
            </a:r>
            <a:endParaRPr>
              <a:solidFill>
                <a:srgbClr val="1E84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6694231" y="1678475"/>
            <a:ext cx="7107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40 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7104738" y="1798763"/>
            <a:ext cx="88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84BC"/>
                </a:solidFill>
                <a:latin typeface="Oswald"/>
                <a:ea typeface="Oswald"/>
                <a:cs typeface="Oswald"/>
                <a:sym typeface="Oswald"/>
              </a:rPr>
              <a:t>Columns</a:t>
            </a:r>
            <a:endParaRPr>
              <a:solidFill>
                <a:srgbClr val="1E84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2053325" y="1658238"/>
            <a:ext cx="8814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8ABC"/>
                </a:solidFill>
                <a:latin typeface="Lato"/>
                <a:ea typeface="Lato"/>
                <a:cs typeface="Lato"/>
                <a:sym typeface="Lato"/>
              </a:rPr>
              <a:t>Transaction Train data</a:t>
            </a:r>
            <a:endParaRPr sz="1000" b="1">
              <a:solidFill>
                <a:srgbClr val="008A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5549025" y="1678483"/>
            <a:ext cx="10086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8ABC"/>
                </a:solidFill>
                <a:latin typeface="Lato"/>
                <a:ea typeface="Lato"/>
                <a:cs typeface="Lato"/>
                <a:sym typeface="Lato"/>
              </a:rPr>
              <a:t>Identity Train data</a:t>
            </a:r>
            <a:endParaRPr sz="1000" b="1">
              <a:solidFill>
                <a:srgbClr val="008A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694525" y="2627075"/>
            <a:ext cx="6891300" cy="23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2814225" y="2374800"/>
            <a:ext cx="3048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Categorical features</a:t>
            </a:r>
            <a:endParaRPr sz="30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43" name="Google Shape;143;p18"/>
          <p:cNvCxnSpPr/>
          <p:nvPr/>
        </p:nvCxnSpPr>
        <p:spPr>
          <a:xfrm>
            <a:off x="4537625" y="3060650"/>
            <a:ext cx="0" cy="1266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44" name="Google Shape;14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100" y="2970588"/>
            <a:ext cx="616079" cy="6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1525" y="3022173"/>
            <a:ext cx="532175" cy="53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 txBox="1"/>
          <p:nvPr/>
        </p:nvSpPr>
        <p:spPr>
          <a:xfrm>
            <a:off x="1818124" y="3091350"/>
            <a:ext cx="13518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E84BC"/>
                </a:solidFill>
                <a:latin typeface="Lato"/>
                <a:ea typeface="Lato"/>
                <a:cs typeface="Lato"/>
                <a:sym typeface="Lato"/>
              </a:rPr>
              <a:t>Transaction</a:t>
            </a:r>
            <a:endParaRPr b="1">
              <a:solidFill>
                <a:srgbClr val="1E84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6100604" y="3094538"/>
            <a:ext cx="11613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E84BC"/>
                </a:solidFill>
                <a:latin typeface="Lato"/>
                <a:ea typeface="Lato"/>
                <a:cs typeface="Lato"/>
                <a:sym typeface="Lato"/>
              </a:rPr>
              <a:t>Identity</a:t>
            </a:r>
            <a:endParaRPr b="1">
              <a:solidFill>
                <a:srgbClr val="1E84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2547550" y="3381475"/>
            <a:ext cx="13518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en" sz="10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addr1, addr2</a:t>
            </a:r>
            <a:br>
              <a:rPr lang="en" sz="10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P_emaildomain</a:t>
            </a:r>
            <a:br>
              <a:rPr lang="en" sz="10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R_emaildomain</a:t>
            </a:r>
            <a:endParaRPr sz="10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1081875" y="3414263"/>
            <a:ext cx="1214700" cy="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ProductCD</a:t>
            </a:r>
            <a:br>
              <a:rPr lang="en" sz="10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Emaildomain</a:t>
            </a:r>
            <a:br>
              <a:rPr lang="en" sz="10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card1 - card6</a:t>
            </a:r>
            <a:endParaRPr sz="10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 txBox="1"/>
          <p:nvPr/>
        </p:nvSpPr>
        <p:spPr>
          <a:xfrm>
            <a:off x="1083650" y="3958013"/>
            <a:ext cx="881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M1 - M9</a:t>
            </a:r>
            <a:endParaRPr sz="10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 txBox="1"/>
          <p:nvPr/>
        </p:nvSpPr>
        <p:spPr>
          <a:xfrm>
            <a:off x="6291425" y="3402400"/>
            <a:ext cx="10086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DeviceType</a:t>
            </a:r>
            <a:br>
              <a:rPr lang="en" sz="10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DeviceInfo</a:t>
            </a:r>
            <a:br>
              <a:rPr lang="en" sz="10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id_12 - id_38</a:t>
            </a:r>
            <a:endParaRPr sz="105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/>
          <p:nvPr/>
        </p:nvSpPr>
        <p:spPr>
          <a:xfrm>
            <a:off x="3530925" y="4375888"/>
            <a:ext cx="2018100" cy="338700"/>
          </a:xfrm>
          <a:prstGeom prst="rect">
            <a:avLst/>
          </a:prstGeom>
          <a:noFill/>
          <a:ln w="9525" cap="flat" cmpd="sng">
            <a:solidFill>
              <a:srgbClr val="ABC8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Joined by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: </a:t>
            </a:r>
            <a:r>
              <a:rPr lang="en" sz="1200" b="1">
                <a:solidFill>
                  <a:srgbClr val="1E84BC"/>
                </a:solidFill>
                <a:latin typeface="Lato"/>
                <a:ea typeface="Lato"/>
                <a:cs typeface="Lato"/>
                <a:sym typeface="Lato"/>
              </a:rPr>
              <a:t>TransactionID</a:t>
            </a:r>
            <a:endParaRPr sz="1200" b="1">
              <a:solidFill>
                <a:srgbClr val="1E84B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0" y="4839000"/>
            <a:ext cx="7296000" cy="338700"/>
          </a:xfrm>
          <a:prstGeom prst="rect">
            <a:avLst/>
          </a:prstGeom>
          <a:solidFill>
            <a:srgbClr val="008AB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  Source:</a:t>
            </a:r>
            <a:r>
              <a:rPr lang="en" sz="1200">
                <a:solidFill>
                  <a:srgbClr val="FFFFFF"/>
                </a:solidFill>
              </a:rPr>
              <a:t> Kaggle (https://www.kaggle.com/c/ieee-fraud-detection)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5740075" y="1459600"/>
            <a:ext cx="459000" cy="23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/>
          <p:nvPr/>
        </p:nvSpPr>
        <p:spPr>
          <a:xfrm flipH="1">
            <a:off x="2176250" y="1459600"/>
            <a:ext cx="459000" cy="23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" name="Google Shape;156;p18"/>
          <p:cNvCxnSpPr/>
          <p:nvPr/>
        </p:nvCxnSpPr>
        <p:spPr>
          <a:xfrm>
            <a:off x="600375" y="1568150"/>
            <a:ext cx="8781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18"/>
          <p:cNvCxnSpPr/>
          <p:nvPr/>
        </p:nvCxnSpPr>
        <p:spPr>
          <a:xfrm>
            <a:off x="6383800" y="1532375"/>
            <a:ext cx="8781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398933" y="48115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6825" y="582850"/>
            <a:ext cx="561175" cy="5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 txBox="1"/>
          <p:nvPr/>
        </p:nvSpPr>
        <p:spPr>
          <a:xfrm>
            <a:off x="303550" y="188763"/>
            <a:ext cx="40464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E84BC"/>
                </a:solidFill>
                <a:latin typeface="Impact"/>
                <a:ea typeface="Impact"/>
                <a:cs typeface="Impact"/>
                <a:sym typeface="Impact"/>
              </a:rPr>
              <a:t>PROCESS OVERVIEW</a:t>
            </a:r>
            <a:endParaRPr sz="3000">
              <a:solidFill>
                <a:srgbClr val="1E84B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165" name="Google Shape;165;p19"/>
          <p:cNvCxnSpPr/>
          <p:nvPr/>
        </p:nvCxnSpPr>
        <p:spPr>
          <a:xfrm rot="10800000" flipH="1">
            <a:off x="-12" y="808475"/>
            <a:ext cx="4417200" cy="1620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6" name="Google Shape;166;p19"/>
          <p:cNvGrpSpPr/>
          <p:nvPr/>
        </p:nvGrpSpPr>
        <p:grpSpPr>
          <a:xfrm>
            <a:off x="2688745" y="732019"/>
            <a:ext cx="3768522" cy="3774409"/>
            <a:chOff x="2675582" y="676586"/>
            <a:chExt cx="3793942" cy="3790328"/>
          </a:xfrm>
        </p:grpSpPr>
        <p:sp>
          <p:nvSpPr>
            <p:cNvPr id="167" name="Google Shape;167;p19"/>
            <p:cNvSpPr/>
            <p:nvPr/>
          </p:nvSpPr>
          <p:spPr>
            <a:xfrm rot="-7199815">
              <a:off x="3183352" y="1184485"/>
              <a:ext cx="2774659" cy="2774659"/>
            </a:xfrm>
            <a:prstGeom prst="blockArc">
              <a:avLst>
                <a:gd name="adj1" fmla="val 12622480"/>
                <a:gd name="adj2" fmla="val 18176457"/>
                <a:gd name="adj3" fmla="val 20786"/>
              </a:avLst>
            </a:prstGeom>
            <a:solidFill>
              <a:srgbClr val="1880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 rot="-1799815">
              <a:off x="3183352" y="1184357"/>
              <a:ext cx="2774659" cy="2774659"/>
            </a:xfrm>
            <a:prstGeom prst="blockArc">
              <a:avLst>
                <a:gd name="adj1" fmla="val 12622480"/>
                <a:gd name="adj2" fmla="val 18176457"/>
                <a:gd name="adj3" fmla="val 20786"/>
              </a:avLst>
            </a:prstGeom>
            <a:solidFill>
              <a:srgbClr val="008A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 rot="3600185">
              <a:off x="3187094" y="1184439"/>
              <a:ext cx="2774659" cy="2774659"/>
            </a:xfrm>
            <a:prstGeom prst="blockArc">
              <a:avLst>
                <a:gd name="adj1" fmla="val 12564381"/>
                <a:gd name="adj2" fmla="val 18346131"/>
                <a:gd name="adj3" fmla="val 20844"/>
              </a:avLst>
            </a:prstGeom>
            <a:solidFill>
              <a:srgbClr val="0A4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 rot="9000185">
              <a:off x="3185977" y="1184485"/>
              <a:ext cx="2774659" cy="2774659"/>
            </a:xfrm>
            <a:prstGeom prst="blockArc">
              <a:avLst>
                <a:gd name="adj1" fmla="val 12622480"/>
                <a:gd name="adj2" fmla="val 18081133"/>
                <a:gd name="adj3" fmla="val 20809"/>
              </a:avLst>
            </a:prstGeom>
            <a:solidFill>
              <a:srgbClr val="0C6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" name="Google Shape;171;p19"/>
            <p:cNvGrpSpPr/>
            <p:nvPr/>
          </p:nvGrpSpPr>
          <p:grpSpPr>
            <a:xfrm rot="5400000">
              <a:off x="5379663" y="2278951"/>
              <a:ext cx="585001" cy="585472"/>
              <a:chOff x="1967628" y="812211"/>
              <a:chExt cx="588000" cy="588000"/>
            </a:xfrm>
          </p:grpSpPr>
          <p:sp>
            <p:nvSpPr>
              <p:cNvPr id="172" name="Google Shape;172;p19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0C6687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9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0C66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9"/>
            <p:cNvGrpSpPr/>
            <p:nvPr/>
          </p:nvGrpSpPr>
          <p:grpSpPr>
            <a:xfrm rot="10800000">
              <a:off x="4280709" y="3378529"/>
              <a:ext cx="585001" cy="585472"/>
              <a:chOff x="1967628" y="812211"/>
              <a:chExt cx="588000" cy="588000"/>
            </a:xfrm>
          </p:grpSpPr>
          <p:sp>
            <p:nvSpPr>
              <p:cNvPr id="175" name="Google Shape;175;p19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1880A6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9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1880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9"/>
            <p:cNvGrpSpPr/>
            <p:nvPr/>
          </p:nvGrpSpPr>
          <p:grpSpPr>
            <a:xfrm rot="-5400000">
              <a:off x="3179922" y="2281478"/>
              <a:ext cx="585001" cy="585472"/>
              <a:chOff x="1967628" y="812211"/>
              <a:chExt cx="588000" cy="588000"/>
            </a:xfrm>
          </p:grpSpPr>
          <p:sp>
            <p:nvSpPr>
              <p:cNvPr id="178" name="Google Shape;178;p19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008ABC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008A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" name="Google Shape;180;p19"/>
            <p:cNvSpPr txBox="1"/>
            <p:nvPr/>
          </p:nvSpPr>
          <p:spPr>
            <a:xfrm>
              <a:off x="3214513" y="2360618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" name="Google Shape;181;p19"/>
            <p:cNvSpPr txBox="1"/>
            <p:nvPr/>
          </p:nvSpPr>
          <p:spPr>
            <a:xfrm>
              <a:off x="4335750" y="346030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" name="Google Shape;182;p19"/>
            <p:cNvSpPr txBox="1"/>
            <p:nvPr/>
          </p:nvSpPr>
          <p:spPr>
            <a:xfrm>
              <a:off x="5419402" y="2360618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83" name="Google Shape;183;p19"/>
            <p:cNvGrpSpPr/>
            <p:nvPr/>
          </p:nvGrpSpPr>
          <p:grpSpPr>
            <a:xfrm>
              <a:off x="4261689" y="1180926"/>
              <a:ext cx="585001" cy="585530"/>
              <a:chOff x="1967628" y="812211"/>
              <a:chExt cx="588000" cy="588000"/>
            </a:xfrm>
          </p:grpSpPr>
          <p:sp>
            <p:nvSpPr>
              <p:cNvPr id="184" name="Google Shape;184;p19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0A4358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0A4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" name="Google Shape;186;p19"/>
            <p:cNvSpPr txBox="1"/>
            <p:nvPr/>
          </p:nvSpPr>
          <p:spPr>
            <a:xfrm>
              <a:off x="4335750" y="125444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87" name="Google Shape;187;p19"/>
          <p:cNvCxnSpPr/>
          <p:nvPr/>
        </p:nvCxnSpPr>
        <p:spPr>
          <a:xfrm rot="10800000">
            <a:off x="2641913" y="1831625"/>
            <a:ext cx="1044300" cy="0"/>
          </a:xfrm>
          <a:prstGeom prst="straightConnector1">
            <a:avLst/>
          </a:prstGeom>
          <a:noFill/>
          <a:ln w="9525" cap="flat" cmpd="sng">
            <a:solidFill>
              <a:srgbClr val="0C6687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88" name="Google Shape;188;p19"/>
          <p:cNvCxnSpPr/>
          <p:nvPr/>
        </p:nvCxnSpPr>
        <p:spPr>
          <a:xfrm>
            <a:off x="5209825" y="1705200"/>
            <a:ext cx="1286700" cy="0"/>
          </a:xfrm>
          <a:prstGeom prst="straightConnector1">
            <a:avLst/>
          </a:prstGeom>
          <a:noFill/>
          <a:ln w="9525" cap="flat" cmpd="sng">
            <a:solidFill>
              <a:srgbClr val="0C6687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89" name="Google Shape;189;p19"/>
          <p:cNvCxnSpPr/>
          <p:nvPr/>
        </p:nvCxnSpPr>
        <p:spPr>
          <a:xfrm>
            <a:off x="5209825" y="3648300"/>
            <a:ext cx="1286700" cy="0"/>
          </a:xfrm>
          <a:prstGeom prst="straightConnector1">
            <a:avLst/>
          </a:prstGeom>
          <a:noFill/>
          <a:ln w="9525" cap="flat" cmpd="sng">
            <a:solidFill>
              <a:srgbClr val="0C6687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90" name="Google Shape;190;p19"/>
          <p:cNvSpPr txBox="1"/>
          <p:nvPr/>
        </p:nvSpPr>
        <p:spPr>
          <a:xfrm>
            <a:off x="0" y="883075"/>
            <a:ext cx="2567700" cy="24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8ABC"/>
                </a:solidFill>
                <a:latin typeface="Roboto"/>
                <a:ea typeface="Roboto"/>
                <a:cs typeface="Roboto"/>
                <a:sym typeface="Roboto"/>
              </a:rPr>
              <a:t>PREPROCESSING &amp; CLEANING</a:t>
            </a:r>
            <a:endParaRPr sz="1200" b="1">
              <a:solidFill>
                <a:srgbClr val="008AB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-Merge train &amp; test datasets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-Rename columns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-Add ‘is fraud’ column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-Find descriptions of the dataset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447851" y="3105875"/>
            <a:ext cx="2324100" cy="1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8ABC"/>
                </a:solidFill>
                <a:latin typeface="Roboto"/>
                <a:ea typeface="Roboto"/>
                <a:cs typeface="Roboto"/>
                <a:sym typeface="Roboto"/>
              </a:rPr>
              <a:t>DATA EXPLORATION </a:t>
            </a:r>
            <a:endParaRPr sz="1200" b="1">
              <a:solidFill>
                <a:srgbClr val="008AB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-Distribution of Transaction Amount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-Descriptive Visualizations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6496525" y="888538"/>
            <a:ext cx="2124000" cy="21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8ABC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 sz="1200" b="1">
              <a:solidFill>
                <a:srgbClr val="008AB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-Logistic Regression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-SMOTETomek (Over/Undersampling)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-PCA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-XGBOOST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-LightGBM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-Decision Tree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-LightGBM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-Random Forest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-Deep Neural Network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450" y="1144015"/>
            <a:ext cx="561175" cy="5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6975" y="3105877"/>
            <a:ext cx="472525" cy="47254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/>
          <p:nvPr/>
        </p:nvSpPr>
        <p:spPr>
          <a:xfrm>
            <a:off x="6496514" y="3485675"/>
            <a:ext cx="2324100" cy="1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8ABC"/>
                </a:solidFill>
                <a:latin typeface="Roboto"/>
                <a:ea typeface="Roboto"/>
                <a:cs typeface="Roboto"/>
                <a:sym typeface="Roboto"/>
              </a:rPr>
              <a:t>DATA PREPARATION</a:t>
            </a:r>
            <a:endParaRPr sz="1200" b="1">
              <a:solidFill>
                <a:srgbClr val="008AB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-Preprocessing encoder.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-Feature engineering.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-Memory Reduction.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1158" y="3312674"/>
            <a:ext cx="472528" cy="4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9"/>
          <p:cNvSpPr txBox="1"/>
          <p:nvPr/>
        </p:nvSpPr>
        <p:spPr>
          <a:xfrm>
            <a:off x="3827625" y="2291088"/>
            <a:ext cx="15300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Programming Language Used: </a:t>
            </a:r>
            <a:r>
              <a:rPr lang="en" sz="1000" b="1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Python</a:t>
            </a:r>
            <a:endParaRPr sz="1000" b="1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199" name="Google Shape;199;p19"/>
          <p:cNvCxnSpPr/>
          <p:nvPr/>
        </p:nvCxnSpPr>
        <p:spPr>
          <a:xfrm rot="10800000">
            <a:off x="2688738" y="3485675"/>
            <a:ext cx="1044300" cy="0"/>
          </a:xfrm>
          <a:prstGeom prst="straightConnector1">
            <a:avLst/>
          </a:prstGeom>
          <a:noFill/>
          <a:ln w="9525" cap="flat" cmpd="sng">
            <a:solidFill>
              <a:srgbClr val="0C6687"/>
            </a:solidFill>
            <a:prstDash val="solid"/>
            <a:round/>
            <a:headEnd type="none" w="sm" len="sm"/>
            <a:tailEnd type="oval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0" y="1605475"/>
            <a:ext cx="7197000" cy="2084400"/>
          </a:xfrm>
          <a:prstGeom prst="rect">
            <a:avLst/>
          </a:prstGeom>
          <a:solidFill>
            <a:srgbClr val="EEEEEE">
              <a:alpha val="86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 txBox="1"/>
          <p:nvPr/>
        </p:nvSpPr>
        <p:spPr>
          <a:xfrm>
            <a:off x="199625" y="2069725"/>
            <a:ext cx="7581000" cy="11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1E84BC"/>
                </a:solidFill>
                <a:latin typeface="Impact"/>
                <a:ea typeface="Impact"/>
                <a:cs typeface="Impact"/>
                <a:sym typeface="Impact"/>
              </a:rPr>
              <a:t>DATA EXPLORATION </a:t>
            </a:r>
            <a:endParaRPr sz="7200" b="1">
              <a:solidFill>
                <a:srgbClr val="1E84B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8" name="Google Shape;208;p20"/>
          <p:cNvSpPr/>
          <p:nvPr/>
        </p:nvSpPr>
        <p:spPr>
          <a:xfrm>
            <a:off x="-25950" y="3592900"/>
            <a:ext cx="9144000" cy="2283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6B7B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/>
          <p:nvPr/>
        </p:nvSpPr>
        <p:spPr>
          <a:xfrm>
            <a:off x="0" y="1933050"/>
            <a:ext cx="3608400" cy="180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ldNum" idx="12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15" name="Google Shape;215;p21"/>
          <p:cNvPicPr preferRelativeResize="0"/>
          <p:nvPr/>
        </p:nvPicPr>
        <p:blipFill rotWithShape="1">
          <a:blip r:embed="rId3">
            <a:alphaModFix/>
          </a:blip>
          <a:srcRect l="8483" t="19080"/>
          <a:stretch/>
        </p:blipFill>
        <p:spPr>
          <a:xfrm>
            <a:off x="3945650" y="1228175"/>
            <a:ext cx="5198351" cy="391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/>
          <p:nvPr/>
        </p:nvSpPr>
        <p:spPr>
          <a:xfrm>
            <a:off x="7435150" y="4073125"/>
            <a:ext cx="1120500" cy="393600"/>
          </a:xfrm>
          <a:prstGeom prst="rect">
            <a:avLst/>
          </a:prstGeom>
          <a:solidFill>
            <a:srgbClr val="EAEA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5514500" y="813625"/>
            <a:ext cx="9750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8ABC"/>
                </a:solidFill>
                <a:latin typeface="Oswald"/>
                <a:ea typeface="Oswald"/>
                <a:cs typeface="Oswald"/>
                <a:sym typeface="Oswald"/>
              </a:rPr>
              <a:t>96.50%</a:t>
            </a:r>
            <a:endParaRPr sz="2000">
              <a:solidFill>
                <a:srgbClr val="008A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21"/>
          <p:cNvSpPr txBox="1"/>
          <p:nvPr/>
        </p:nvSpPr>
        <p:spPr>
          <a:xfrm>
            <a:off x="5363275" y="504300"/>
            <a:ext cx="13671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NO FRAUD</a:t>
            </a:r>
            <a:endParaRPr sz="20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7580650" y="4029025"/>
            <a:ext cx="9750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8ABC"/>
                </a:solidFill>
                <a:latin typeface="Oswald"/>
                <a:ea typeface="Oswald"/>
                <a:cs typeface="Oswald"/>
                <a:sym typeface="Oswald"/>
              </a:rPr>
              <a:t>3.50%</a:t>
            </a:r>
            <a:endParaRPr sz="2000">
              <a:solidFill>
                <a:srgbClr val="008A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7435150" y="3591325"/>
            <a:ext cx="13212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IS FRAUD</a:t>
            </a:r>
            <a:endParaRPr sz="20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54450" y="196300"/>
            <a:ext cx="46968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1E84BC"/>
                </a:solidFill>
                <a:latin typeface="Oswald"/>
                <a:ea typeface="Oswald"/>
                <a:cs typeface="Oswald"/>
                <a:sym typeface="Oswald"/>
              </a:rPr>
              <a:t>TARGET DISTRIBUTION</a:t>
            </a:r>
            <a:endParaRPr sz="3600" b="1">
              <a:solidFill>
                <a:srgbClr val="1E84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22" name="Google Shape;222;p21"/>
          <p:cNvCxnSpPr/>
          <p:nvPr/>
        </p:nvCxnSpPr>
        <p:spPr>
          <a:xfrm rot="10800000" flipH="1">
            <a:off x="-12" y="888900"/>
            <a:ext cx="4417200" cy="1620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1"/>
          <p:cNvCxnSpPr/>
          <p:nvPr/>
        </p:nvCxnSpPr>
        <p:spPr>
          <a:xfrm flipH="1">
            <a:off x="3813700" y="1295425"/>
            <a:ext cx="10200" cy="3071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4" name="Google Shape;224;p21"/>
          <p:cNvSpPr txBox="1"/>
          <p:nvPr/>
        </p:nvSpPr>
        <p:spPr>
          <a:xfrm>
            <a:off x="371375" y="2482597"/>
            <a:ext cx="3365400" cy="11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Imbalance Data </a:t>
            </a:r>
            <a:r>
              <a:rPr lang="en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: unequal distribution of fraudulent and not fraud transactions</a:t>
            </a:r>
            <a:endParaRPr sz="1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Problem: </a:t>
            </a:r>
            <a:r>
              <a:rPr lang="en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The metric trap, resulting in an illusory high accuracy rate.</a:t>
            </a:r>
            <a:endParaRPr sz="1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1"/>
          <p:cNvSpPr txBox="1"/>
          <p:nvPr/>
        </p:nvSpPr>
        <p:spPr>
          <a:xfrm>
            <a:off x="145650" y="2089000"/>
            <a:ext cx="142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880A6"/>
                </a:solidFill>
                <a:latin typeface="Oswald"/>
                <a:ea typeface="Oswald"/>
                <a:cs typeface="Oswald"/>
                <a:sym typeface="Oswald"/>
              </a:rPr>
              <a:t>Observations:</a:t>
            </a:r>
            <a:endParaRPr sz="1800">
              <a:solidFill>
                <a:srgbClr val="1880A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1110</Words>
  <Application>Microsoft Office PowerPoint</Application>
  <PresentationFormat>On-screen Show (16:9)</PresentationFormat>
  <Paragraphs>274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Lato</vt:lpstr>
      <vt:lpstr>Arial</vt:lpstr>
      <vt:lpstr>Yellowtail</vt:lpstr>
      <vt:lpstr>Impact</vt:lpstr>
      <vt:lpstr>Oswald</vt:lpstr>
      <vt:lpstr>Roboto</vt:lpstr>
      <vt:lpstr>Georgia</vt:lpstr>
      <vt:lpstr>Courier New</vt:lpstr>
      <vt:lpstr>Helvetica Neue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Priyadarshni De</dc:creator>
  <cp:lastModifiedBy> </cp:lastModifiedBy>
  <cp:revision>1</cp:revision>
  <dcterms:modified xsi:type="dcterms:W3CDTF">2019-10-30T17:06:28Z</dcterms:modified>
</cp:coreProperties>
</file>